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5143500" type="screen16x9"/>
  <p:notesSz cx="6858000" cy="9144000"/>
  <p:embeddedFontLst>
    <p:embeddedFont>
      <p:font typeface="Gill Sans" panose="020B0604020202020204" charset="0"/>
      <p:regular r:id="rId25"/>
      <p:bold r:id="rId26"/>
    </p:embeddedFont>
    <p:embeddedFont>
      <p:font typeface="Times" panose="02020603050405020304" pitchFamily="18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8" d="100"/>
          <a:sy n="158" d="100"/>
        </p:scale>
        <p:origin x="26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viewProps" Target="viewProps.xml"/><Relationship Id="rId37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3d69758206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" name="Google Shape;53;g3d697582064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g3d697582064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ce1692b693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3ce1692b693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ce1692b693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3ce1692b693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ce1692b693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3ce1692b693_0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3ce1692b693_0_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3ce1692b693_0_1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ceed8fb8ee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3ceed8fb8ee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3ceed8fb8ee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3ceed8fb8ee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cfa11755f6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cfa11755f6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3ceed8fb8ee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3ceed8fb8ee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3cfdb1a3e3c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9" name="Google Shape;389;g3cfdb1a3e3c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3d0340cafc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1" name="Google Shape;411;g3d0340cafc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d0cede69c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d0cede69c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3d0340cafc7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Google Shape;438;g3d0340cafc7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3d057c3a54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" name="Google Shape;465;g3d057c3a54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3d057c3a549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4" name="Google Shape;484;g3d057c3a549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3cd383cc04e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3cd383cc04e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cd664856c4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3cd664856c4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cd664856c4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cd664856c4_0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ce1692b693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ce1692b693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ce1692b693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3ce1692b693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ce1692b693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3ce1692b693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ceed8fb8ee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ceed8fb8ee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>
  <p:cSld name="Diapositiva titolo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340"/>
            <a:ext cx="9144003" cy="5140822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4"/>
          <p:cNvSpPr txBox="1"/>
          <p:nvPr/>
        </p:nvSpPr>
        <p:spPr>
          <a:xfrm>
            <a:off x="204425" y="3323100"/>
            <a:ext cx="3857700" cy="669600"/>
          </a:xfrm>
          <a:prstGeom prst="rect">
            <a:avLst/>
          </a:prstGeom>
          <a:solidFill>
            <a:schemeClr val="lt1"/>
          </a:solidFill>
          <a:ln w="143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it" sz="1300" b="1">
                <a:solidFill>
                  <a:srgbClr val="222222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Longitudinal Assessment of Body Composition and Its Prognostic Impact After TIPS in Cirrhosis: A Prospective Multicentre study (NutriTIPS group)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14"/>
          <p:cNvSpPr txBox="1"/>
          <p:nvPr/>
        </p:nvSpPr>
        <p:spPr>
          <a:xfrm>
            <a:off x="204433" y="3992698"/>
            <a:ext cx="38577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Simone Di Cola, MD PhD</a:t>
            </a:r>
            <a:endParaRPr sz="110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Dipartimento di Medicina Traslazionale e di Precisione, Sapienza Università di Roma</a:t>
            </a:r>
            <a:endParaRPr sz="110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Policlinico Umberto I - Roma</a:t>
            </a:r>
            <a:endParaRPr sz="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23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623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3"/>
          <p:cNvSpPr txBox="1"/>
          <p:nvPr/>
        </p:nvSpPr>
        <p:spPr>
          <a:xfrm>
            <a:off x="79605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Simone Di Cola, AISF Congress 2026</a:t>
            </a:r>
            <a:endParaRPr sz="13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23"/>
          <p:cNvSpPr/>
          <p:nvPr/>
        </p:nvSpPr>
        <p:spPr>
          <a:xfrm>
            <a:off x="4499187" y="1169849"/>
            <a:ext cx="3346200" cy="3656100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>
            <a:noFill/>
          </a:ln>
        </p:spPr>
        <p:txBody>
          <a:bodyPr spcFirstLastPara="1" wrap="square" lIns="33825" tIns="33825" rIns="33825" bIns="33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2"/>
              <a:buFont typeface="Calibri"/>
              <a:buNone/>
            </a:pPr>
            <a:endParaRPr sz="1332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23"/>
          <p:cNvSpPr/>
          <p:nvPr/>
        </p:nvSpPr>
        <p:spPr>
          <a:xfrm rot="1577491" flipH="1">
            <a:off x="5828973" y="113854"/>
            <a:ext cx="2163957" cy="1131016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93" name="Google Shape;193;p23"/>
          <p:cNvSpPr/>
          <p:nvPr/>
        </p:nvSpPr>
        <p:spPr>
          <a:xfrm rot="1010993" flipH="1">
            <a:off x="5790933" y="113828"/>
            <a:ext cx="2164111" cy="1130977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94" name="Google Shape;194;p23"/>
          <p:cNvSpPr/>
          <p:nvPr/>
        </p:nvSpPr>
        <p:spPr>
          <a:xfrm flipH="1">
            <a:off x="65450" y="124650"/>
            <a:ext cx="68121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95" name="Google Shape;195;p23"/>
          <p:cNvSpPr/>
          <p:nvPr/>
        </p:nvSpPr>
        <p:spPr>
          <a:xfrm rot="808539" flipH="1">
            <a:off x="5680874" y="158562"/>
            <a:ext cx="2164079" cy="1085278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96" name="Google Shape;196;p23"/>
          <p:cNvSpPr/>
          <p:nvPr/>
        </p:nvSpPr>
        <p:spPr>
          <a:xfrm flipH="1">
            <a:off x="0" y="163150"/>
            <a:ext cx="6877500" cy="574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>
              <a:highlight>
                <a:schemeClr val="lt1"/>
              </a:highlight>
            </a:endParaRPr>
          </a:p>
        </p:txBody>
      </p:sp>
      <p:sp>
        <p:nvSpPr>
          <p:cNvPr id="197" name="Google Shape;197;p23"/>
          <p:cNvSpPr txBox="1"/>
          <p:nvPr/>
        </p:nvSpPr>
        <p:spPr>
          <a:xfrm flipH="1">
            <a:off x="1019257" y="252594"/>
            <a:ext cx="6048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Nutrition and TIPS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23"/>
          <p:cNvSpPr txBox="1"/>
          <p:nvPr/>
        </p:nvSpPr>
        <p:spPr>
          <a:xfrm>
            <a:off x="5258950" y="4852200"/>
            <a:ext cx="31677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 i="1">
                <a:solidFill>
                  <a:srgbClr val="535353"/>
                </a:solidFill>
                <a:latin typeface="Calibri"/>
                <a:ea typeface="Calibri"/>
                <a:cs typeface="Calibri"/>
                <a:sym typeface="Calibri"/>
              </a:rPr>
              <a:t>Di Cola S, submitted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23"/>
          <p:cNvSpPr/>
          <p:nvPr/>
        </p:nvSpPr>
        <p:spPr>
          <a:xfrm>
            <a:off x="1172679" y="1196108"/>
            <a:ext cx="3346200" cy="3656100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>
            <a:noFill/>
          </a:ln>
        </p:spPr>
        <p:txBody>
          <a:bodyPr spcFirstLastPara="1" wrap="square" lIns="33825" tIns="33825" rIns="33825" bIns="33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2"/>
              <a:buFont typeface="Calibri"/>
              <a:buNone/>
            </a:pPr>
            <a:endParaRPr sz="1332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23"/>
          <p:cNvSpPr txBox="1"/>
          <p:nvPr/>
        </p:nvSpPr>
        <p:spPr>
          <a:xfrm>
            <a:off x="1976594" y="1224855"/>
            <a:ext cx="1985400" cy="2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3825" tIns="33825" rIns="33825" bIns="338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9000"/>
              </a:buClr>
              <a:buSzPts val="1332"/>
              <a:buFont typeface="Arial"/>
              <a:buNone/>
            </a:pPr>
            <a:r>
              <a:rPr lang="it" sz="1332" b="1" i="0" u="none" strike="noStrike" cap="none">
                <a:solidFill>
                  <a:srgbClr val="BF9000"/>
                </a:solidFill>
                <a:latin typeface="Arial"/>
                <a:ea typeface="Arial"/>
                <a:cs typeface="Arial"/>
                <a:sym typeface="Arial"/>
              </a:rPr>
              <a:t>AIM OF THE STUDY:</a:t>
            </a:r>
            <a:endParaRPr sz="1036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" name="Google Shape;201;p23"/>
          <p:cNvSpPr/>
          <p:nvPr/>
        </p:nvSpPr>
        <p:spPr>
          <a:xfrm>
            <a:off x="1382189" y="1451050"/>
            <a:ext cx="2943000" cy="3278100"/>
          </a:xfrm>
          <a:prstGeom prst="roundRect">
            <a:avLst>
              <a:gd name="adj" fmla="val 12380"/>
            </a:avLst>
          </a:prstGeom>
          <a:solidFill>
            <a:srgbClr val="EDEDED"/>
          </a:solidFill>
          <a:ln>
            <a:noFill/>
          </a:ln>
        </p:spPr>
        <p:txBody>
          <a:bodyPr spcFirstLastPara="1" wrap="square" lIns="33825" tIns="33825" rIns="33825" bIns="33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2"/>
              <a:buFont typeface="Calibri"/>
              <a:buNone/>
            </a:pPr>
            <a:endParaRPr sz="1332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23"/>
          <p:cNvSpPr txBox="1"/>
          <p:nvPr/>
        </p:nvSpPr>
        <p:spPr>
          <a:xfrm>
            <a:off x="1382189" y="1540114"/>
            <a:ext cx="2907600" cy="3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3825" tIns="33825" rIns="33825" bIns="33825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962"/>
              <a:buFont typeface="Arial"/>
              <a:buNone/>
            </a:pPr>
            <a:r>
              <a:rPr lang="it" sz="888" b="1" i="0" u="none" strike="noStrike" cap="none">
                <a:solidFill>
                  <a:srgbClr val="203864"/>
                </a:solidFill>
                <a:latin typeface="Arial"/>
                <a:ea typeface="Arial"/>
                <a:cs typeface="Arial"/>
                <a:sym typeface="Arial"/>
              </a:rPr>
              <a:t>Primary endpoint:</a:t>
            </a:r>
            <a:endParaRPr sz="962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38296" lvl="0" indent="-225530" algn="l" rtl="0">
              <a:lnSpc>
                <a:spcPct val="150000"/>
              </a:lnSpc>
              <a:spcBef>
                <a:spcPts val="148"/>
              </a:spcBef>
              <a:spcAft>
                <a:spcPts val="0"/>
              </a:spcAft>
              <a:buClr>
                <a:srgbClr val="203864"/>
              </a:buClr>
              <a:buSzPts val="888"/>
              <a:buChar char="-"/>
            </a:pPr>
            <a:r>
              <a:rPr lang="it" sz="888">
                <a:solidFill>
                  <a:srgbClr val="203864"/>
                </a:solidFill>
              </a:rPr>
              <a:t>To define </a:t>
            </a:r>
            <a:r>
              <a:rPr lang="it" sz="888" b="1">
                <a:solidFill>
                  <a:srgbClr val="203864"/>
                </a:solidFill>
              </a:rPr>
              <a:t>nutritional assessment modifications </a:t>
            </a:r>
            <a:r>
              <a:rPr lang="it" sz="888">
                <a:solidFill>
                  <a:srgbClr val="203864"/>
                </a:solidFill>
              </a:rPr>
              <a:t>after TIPS placement </a:t>
            </a:r>
            <a:endParaRPr sz="962"/>
          </a:p>
          <a:p>
            <a:pPr marL="0" marR="0" lvl="0" indent="0" algn="l" rtl="0">
              <a:lnSpc>
                <a:spcPct val="150000"/>
              </a:lnSpc>
              <a:spcBef>
                <a:spcPts val="148"/>
              </a:spcBef>
              <a:spcAft>
                <a:spcPts val="0"/>
              </a:spcAft>
              <a:buClr>
                <a:srgbClr val="203864"/>
              </a:buClr>
              <a:buSzPts val="962"/>
              <a:buFont typeface="Arial"/>
              <a:buNone/>
            </a:pPr>
            <a:r>
              <a:rPr lang="it" sz="888" b="1" i="0" u="none" strike="noStrike" cap="none">
                <a:solidFill>
                  <a:srgbClr val="203864"/>
                </a:solidFill>
                <a:latin typeface="Arial"/>
                <a:ea typeface="Arial"/>
                <a:cs typeface="Arial"/>
                <a:sym typeface="Arial"/>
              </a:rPr>
              <a:t>Secondary endopoint: </a:t>
            </a:r>
            <a:endParaRPr sz="962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38296" lvl="0" indent="-225530" algn="l" rtl="0">
              <a:lnSpc>
                <a:spcPct val="150000"/>
              </a:lnSpc>
              <a:spcBef>
                <a:spcPts val="148"/>
              </a:spcBef>
              <a:spcAft>
                <a:spcPts val="0"/>
              </a:spcAft>
              <a:buClr>
                <a:srgbClr val="203864"/>
              </a:buClr>
              <a:buSzPts val="888"/>
              <a:buChar char="-"/>
            </a:pPr>
            <a:r>
              <a:rPr lang="it" sz="888">
                <a:solidFill>
                  <a:srgbClr val="203864"/>
                </a:solidFill>
              </a:rPr>
              <a:t>To evaluate the role of</a:t>
            </a:r>
            <a:r>
              <a:rPr lang="it" sz="888" b="1">
                <a:solidFill>
                  <a:srgbClr val="203864"/>
                </a:solidFill>
              </a:rPr>
              <a:t> sarcopenia, myosteatosis and their combination and adiposity </a:t>
            </a:r>
            <a:r>
              <a:rPr lang="it" sz="888">
                <a:solidFill>
                  <a:srgbClr val="203864"/>
                </a:solidFill>
              </a:rPr>
              <a:t>on the risk of post-TIPS HE</a:t>
            </a:r>
            <a:endParaRPr sz="888">
              <a:solidFill>
                <a:srgbClr val="203864"/>
              </a:solidFill>
            </a:endParaRPr>
          </a:p>
          <a:p>
            <a:pPr marL="338296" lvl="0" indent="-225530" algn="l" rtl="0">
              <a:lnSpc>
                <a:spcPct val="150000"/>
              </a:lnSpc>
              <a:spcBef>
                <a:spcPts val="148"/>
              </a:spcBef>
              <a:spcAft>
                <a:spcPts val="0"/>
              </a:spcAft>
              <a:buClr>
                <a:srgbClr val="203864"/>
              </a:buClr>
              <a:buSzPts val="888"/>
              <a:buChar char="-"/>
            </a:pPr>
            <a:r>
              <a:rPr lang="it" sz="888">
                <a:solidFill>
                  <a:srgbClr val="203864"/>
                </a:solidFill>
              </a:rPr>
              <a:t>To evaluate the role of muscle changes and adiposity  in predicting </a:t>
            </a:r>
            <a:r>
              <a:rPr lang="it" sz="888" b="1">
                <a:solidFill>
                  <a:srgbClr val="203864"/>
                </a:solidFill>
              </a:rPr>
              <a:t>liver decompensation, infections, AKI and mortality</a:t>
            </a:r>
            <a:endParaRPr sz="888">
              <a:solidFill>
                <a:srgbClr val="203864"/>
              </a:solidFill>
            </a:endParaRPr>
          </a:p>
          <a:p>
            <a:pPr marL="338296" lvl="0" indent="-225530" algn="l" rtl="0">
              <a:lnSpc>
                <a:spcPct val="150000"/>
              </a:lnSpc>
              <a:spcBef>
                <a:spcPts val="148"/>
              </a:spcBef>
              <a:spcAft>
                <a:spcPts val="0"/>
              </a:spcAft>
              <a:buClr>
                <a:srgbClr val="203864"/>
              </a:buClr>
              <a:buSzPts val="888"/>
              <a:buChar char="-"/>
            </a:pPr>
            <a:r>
              <a:rPr lang="it" sz="888">
                <a:solidFill>
                  <a:srgbClr val="203864"/>
                </a:solidFill>
              </a:rPr>
              <a:t>To assess the impact of </a:t>
            </a:r>
            <a:r>
              <a:rPr lang="it" sz="888" b="1">
                <a:solidFill>
                  <a:srgbClr val="203864"/>
                </a:solidFill>
              </a:rPr>
              <a:t>reversing</a:t>
            </a:r>
            <a:r>
              <a:rPr lang="it" sz="888">
                <a:solidFill>
                  <a:srgbClr val="203864"/>
                </a:solidFill>
              </a:rPr>
              <a:t> of muscle changes on risk of post-TIPS HE and hospitalizations. </a:t>
            </a:r>
            <a:endParaRPr sz="962">
              <a:solidFill>
                <a:srgbClr val="000000"/>
              </a:solidFill>
            </a:endParaRPr>
          </a:p>
          <a:p>
            <a:pPr marL="338296" lvl="0" indent="0" algn="l" rtl="0">
              <a:lnSpc>
                <a:spcPct val="150000"/>
              </a:lnSpc>
              <a:spcBef>
                <a:spcPts val="148"/>
              </a:spcBef>
              <a:spcAft>
                <a:spcPts val="0"/>
              </a:spcAft>
              <a:buNone/>
            </a:pPr>
            <a:endParaRPr sz="1258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38296" marR="0" lvl="0" indent="0" algn="l" rtl="0">
              <a:lnSpc>
                <a:spcPct val="150000"/>
              </a:lnSpc>
              <a:spcBef>
                <a:spcPts val="148"/>
              </a:spcBef>
              <a:spcAft>
                <a:spcPts val="0"/>
              </a:spcAft>
              <a:buNone/>
            </a:pPr>
            <a:endParaRPr sz="962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23"/>
          <p:cNvSpPr/>
          <p:nvPr/>
        </p:nvSpPr>
        <p:spPr>
          <a:xfrm>
            <a:off x="4700816" y="1577384"/>
            <a:ext cx="2943000" cy="1797000"/>
          </a:xfrm>
          <a:prstGeom prst="roundRect">
            <a:avLst>
              <a:gd name="adj" fmla="val 12380"/>
            </a:avLst>
          </a:prstGeom>
          <a:solidFill>
            <a:srgbClr val="EDEDED"/>
          </a:solidFill>
          <a:ln>
            <a:noFill/>
          </a:ln>
        </p:spPr>
        <p:txBody>
          <a:bodyPr spcFirstLastPara="1" wrap="square" lIns="33825" tIns="33825" rIns="33825" bIns="33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32"/>
              <a:buFont typeface="Calibri"/>
              <a:buNone/>
            </a:pPr>
            <a:endParaRPr sz="1332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23"/>
          <p:cNvSpPr txBox="1"/>
          <p:nvPr/>
        </p:nvSpPr>
        <p:spPr>
          <a:xfrm>
            <a:off x="5791823" y="1223558"/>
            <a:ext cx="828900" cy="2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3825" tIns="33825" rIns="33825" bIns="338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9000"/>
              </a:buClr>
              <a:buSzPts val="1332"/>
              <a:buFont typeface="Arial"/>
              <a:buNone/>
            </a:pPr>
            <a:r>
              <a:rPr lang="it" sz="1332" b="1" i="0" u="none" strike="noStrike" cap="none">
                <a:solidFill>
                  <a:srgbClr val="BF9000"/>
                </a:solidFill>
                <a:latin typeface="Arial"/>
                <a:ea typeface="Arial"/>
                <a:cs typeface="Arial"/>
                <a:sym typeface="Arial"/>
              </a:rPr>
              <a:t>DESIGN: </a:t>
            </a:r>
            <a:endParaRPr sz="1036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23"/>
          <p:cNvSpPr txBox="1"/>
          <p:nvPr/>
        </p:nvSpPr>
        <p:spPr>
          <a:xfrm>
            <a:off x="4796711" y="1659026"/>
            <a:ext cx="2742000" cy="154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3825" tIns="33825" rIns="33825" bIns="338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962"/>
              <a:buFont typeface="Arial"/>
              <a:buNone/>
            </a:pPr>
            <a:r>
              <a:rPr lang="it" sz="962" b="0" i="0" u="none" strike="noStrike" cap="none">
                <a:solidFill>
                  <a:srgbClr val="203864"/>
                </a:solidFill>
                <a:latin typeface="Arial"/>
                <a:ea typeface="Arial"/>
                <a:cs typeface="Arial"/>
                <a:sym typeface="Arial"/>
              </a:rPr>
              <a:t>Multicentre </a:t>
            </a:r>
            <a:r>
              <a:rPr lang="it" sz="962" b="1" i="0" u="none" strike="noStrike" cap="none">
                <a:solidFill>
                  <a:srgbClr val="BF9000"/>
                </a:solidFill>
                <a:latin typeface="Arial"/>
                <a:ea typeface="Arial"/>
                <a:cs typeface="Arial"/>
                <a:sym typeface="Arial"/>
              </a:rPr>
              <a:t>prospective</a:t>
            </a:r>
            <a:r>
              <a:rPr lang="it" sz="962" b="0" i="0" u="none" strike="noStrike" cap="none">
                <a:solidFill>
                  <a:srgbClr val="203864"/>
                </a:solidFill>
                <a:latin typeface="Arial"/>
                <a:ea typeface="Arial"/>
                <a:cs typeface="Arial"/>
                <a:sym typeface="Arial"/>
              </a:rPr>
              <a:t> study</a:t>
            </a:r>
            <a:endParaRPr sz="1036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962"/>
              <a:buFont typeface="Arial"/>
              <a:buNone/>
            </a:pPr>
            <a:endParaRPr sz="962" b="0" i="0" u="none" strike="noStrike" cap="none">
              <a:solidFill>
                <a:srgbClr val="20386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962"/>
              <a:buFont typeface="Arial"/>
              <a:buNone/>
            </a:pPr>
            <a:r>
              <a:rPr lang="it" sz="962" b="0" i="0" u="none" strike="noStrike" cap="none">
                <a:solidFill>
                  <a:srgbClr val="203864"/>
                </a:solidFill>
                <a:latin typeface="Arial"/>
                <a:ea typeface="Arial"/>
                <a:cs typeface="Arial"/>
                <a:sym typeface="Arial"/>
              </a:rPr>
              <a:t>Baseline and </a:t>
            </a:r>
            <a:r>
              <a:rPr lang="it" sz="962" b="1" i="0" u="none" strike="noStrike" cap="none">
                <a:solidFill>
                  <a:srgbClr val="BF9000"/>
                </a:solidFill>
                <a:latin typeface="Arial"/>
                <a:ea typeface="Arial"/>
                <a:cs typeface="Arial"/>
                <a:sym typeface="Arial"/>
              </a:rPr>
              <a:t>longitudinal</a:t>
            </a:r>
            <a:r>
              <a:rPr lang="it" sz="962" b="0" i="0" u="none" strike="noStrike" cap="none">
                <a:solidFill>
                  <a:srgbClr val="203864"/>
                </a:solidFill>
                <a:latin typeface="Arial"/>
                <a:ea typeface="Arial"/>
                <a:cs typeface="Arial"/>
                <a:sym typeface="Arial"/>
              </a:rPr>
              <a:t> assessment of nutritional parameters before and after TIPS (6 months ± 3)</a:t>
            </a:r>
            <a:endParaRPr sz="1036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962"/>
              <a:buFont typeface="Arial"/>
              <a:buNone/>
            </a:pPr>
            <a:endParaRPr sz="962" b="0" i="0" u="none" strike="noStrike" cap="none">
              <a:solidFill>
                <a:srgbClr val="20386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962"/>
              <a:buFont typeface="Arial"/>
              <a:buNone/>
            </a:pPr>
            <a:r>
              <a:rPr lang="it" sz="962" b="0" i="0" u="none" strike="noStrike" cap="none">
                <a:solidFill>
                  <a:srgbClr val="203864"/>
                </a:solidFill>
                <a:latin typeface="Arial"/>
                <a:ea typeface="Arial"/>
                <a:cs typeface="Arial"/>
                <a:sym typeface="Arial"/>
              </a:rPr>
              <a:t>Use of CT-scan at </a:t>
            </a:r>
            <a:r>
              <a:rPr lang="it" sz="962" b="1" i="0" u="none" strike="noStrike" cap="none">
                <a:solidFill>
                  <a:srgbClr val="BF9000"/>
                </a:solidFill>
                <a:latin typeface="Arial"/>
                <a:ea typeface="Arial"/>
                <a:cs typeface="Arial"/>
                <a:sym typeface="Arial"/>
              </a:rPr>
              <a:t>L3-L4 </a:t>
            </a:r>
            <a:r>
              <a:rPr lang="it" sz="962" b="0" i="0" u="none" strike="noStrike" cap="none">
                <a:solidFill>
                  <a:srgbClr val="203864"/>
                </a:solidFill>
                <a:latin typeface="Arial"/>
                <a:ea typeface="Arial"/>
                <a:cs typeface="Arial"/>
                <a:sym typeface="Arial"/>
              </a:rPr>
              <a:t>as gold-standard</a:t>
            </a:r>
            <a:endParaRPr sz="1036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962"/>
              <a:buFont typeface="Arial"/>
              <a:buNone/>
            </a:pPr>
            <a:endParaRPr sz="962" b="0" i="0" u="none" strike="noStrike" cap="none">
              <a:solidFill>
                <a:srgbClr val="20386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962"/>
              <a:buFont typeface="Arial"/>
              <a:buNone/>
            </a:pPr>
            <a:r>
              <a:rPr lang="it" sz="962" b="0" i="0" u="none" strike="noStrike" cap="none">
                <a:solidFill>
                  <a:srgbClr val="203864"/>
                </a:solidFill>
                <a:latin typeface="Arial"/>
                <a:ea typeface="Arial"/>
                <a:cs typeface="Arial"/>
                <a:sym typeface="Arial"/>
              </a:rPr>
              <a:t>Clinical and laboratoristic follow-up at baseline and at </a:t>
            </a:r>
            <a:r>
              <a:rPr lang="it" sz="962" b="1" i="0" u="none" strike="noStrike" cap="none">
                <a:solidFill>
                  <a:srgbClr val="BF9000"/>
                </a:solidFill>
                <a:latin typeface="Arial"/>
                <a:ea typeface="Arial"/>
                <a:cs typeface="Arial"/>
                <a:sym typeface="Arial"/>
              </a:rPr>
              <a:t>6 and 12 months</a:t>
            </a:r>
            <a:endParaRPr sz="1036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6" name="Google Shape;206;p23" descr="Immagine"/>
          <p:cNvPicPr preferRelativeResize="0"/>
          <p:nvPr/>
        </p:nvPicPr>
        <p:blipFill rotWithShape="1">
          <a:blip r:embed="rId4">
            <a:alphaModFix/>
          </a:blip>
          <a:srcRect l="1067" t="1931" r="1959" b="39"/>
          <a:stretch/>
        </p:blipFill>
        <p:spPr>
          <a:xfrm>
            <a:off x="4638070" y="3323572"/>
            <a:ext cx="1982629" cy="1372637"/>
          </a:xfrm>
          <a:custGeom>
            <a:avLst/>
            <a:gdLst/>
            <a:ahLst/>
            <a:cxnLst/>
            <a:rect l="l" t="t" r="r" b="b"/>
            <a:pathLst>
              <a:path w="21555" h="21562" extrusionOk="0">
                <a:moveTo>
                  <a:pt x="8856" y="19"/>
                </a:moveTo>
                <a:cubicBezTo>
                  <a:pt x="7965" y="-32"/>
                  <a:pt x="7687" y="8"/>
                  <a:pt x="6915" y="296"/>
                </a:cubicBezTo>
                <a:cubicBezTo>
                  <a:pt x="5914" y="670"/>
                  <a:pt x="5125" y="1095"/>
                  <a:pt x="3860" y="1947"/>
                </a:cubicBezTo>
                <a:cubicBezTo>
                  <a:pt x="1938" y="3243"/>
                  <a:pt x="836" y="5035"/>
                  <a:pt x="220" y="7861"/>
                </a:cubicBezTo>
                <a:cubicBezTo>
                  <a:pt x="25" y="8756"/>
                  <a:pt x="-2" y="9137"/>
                  <a:pt x="0" y="11114"/>
                </a:cubicBezTo>
                <a:cubicBezTo>
                  <a:pt x="3" y="14470"/>
                  <a:pt x="347" y="16296"/>
                  <a:pt x="1264" y="17798"/>
                </a:cubicBezTo>
                <a:cubicBezTo>
                  <a:pt x="1947" y="18916"/>
                  <a:pt x="3625" y="19899"/>
                  <a:pt x="5603" y="20344"/>
                </a:cubicBezTo>
                <a:cubicBezTo>
                  <a:pt x="5940" y="20420"/>
                  <a:pt x="6448" y="20543"/>
                  <a:pt x="6733" y="20616"/>
                </a:cubicBezTo>
                <a:cubicBezTo>
                  <a:pt x="7813" y="20895"/>
                  <a:pt x="9109" y="21035"/>
                  <a:pt x="9236" y="20884"/>
                </a:cubicBezTo>
                <a:cubicBezTo>
                  <a:pt x="9447" y="20631"/>
                  <a:pt x="10532" y="20676"/>
                  <a:pt x="10791" y="20949"/>
                </a:cubicBezTo>
                <a:cubicBezTo>
                  <a:pt x="10994" y="21163"/>
                  <a:pt x="11178" y="21182"/>
                  <a:pt x="12524" y="21110"/>
                </a:cubicBezTo>
                <a:cubicBezTo>
                  <a:pt x="15530" y="20950"/>
                  <a:pt x="19053" y="19954"/>
                  <a:pt x="20046" y="18988"/>
                </a:cubicBezTo>
                <a:cubicBezTo>
                  <a:pt x="21283" y="17785"/>
                  <a:pt x="21598" y="16303"/>
                  <a:pt x="21550" y="11925"/>
                </a:cubicBezTo>
                <a:cubicBezTo>
                  <a:pt x="21524" y="9561"/>
                  <a:pt x="21335" y="8340"/>
                  <a:pt x="20745" y="6745"/>
                </a:cubicBezTo>
                <a:cubicBezTo>
                  <a:pt x="20079" y="4942"/>
                  <a:pt x="19412" y="4129"/>
                  <a:pt x="17099" y="2303"/>
                </a:cubicBezTo>
                <a:cubicBezTo>
                  <a:pt x="15685" y="1186"/>
                  <a:pt x="14825" y="707"/>
                  <a:pt x="13769" y="444"/>
                </a:cubicBezTo>
                <a:cubicBezTo>
                  <a:pt x="12820" y="207"/>
                  <a:pt x="12039" y="265"/>
                  <a:pt x="11426" y="619"/>
                </a:cubicBezTo>
                <a:cubicBezTo>
                  <a:pt x="11073" y="823"/>
                  <a:pt x="11037" y="814"/>
                  <a:pt x="10478" y="453"/>
                </a:cubicBezTo>
                <a:cubicBezTo>
                  <a:pt x="9988" y="136"/>
                  <a:pt x="9736" y="70"/>
                  <a:pt x="8856" y="19"/>
                </a:cubicBezTo>
                <a:close/>
                <a:moveTo>
                  <a:pt x="1440" y="21479"/>
                </a:moveTo>
                <a:cubicBezTo>
                  <a:pt x="1365" y="21522"/>
                  <a:pt x="1387" y="21556"/>
                  <a:pt x="1497" y="21562"/>
                </a:cubicBezTo>
                <a:cubicBezTo>
                  <a:pt x="1597" y="21568"/>
                  <a:pt x="1653" y="21533"/>
                  <a:pt x="1622" y="21488"/>
                </a:cubicBezTo>
                <a:cubicBezTo>
                  <a:pt x="1590" y="21443"/>
                  <a:pt x="1508" y="21440"/>
                  <a:pt x="1440" y="21479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207" name="Google Shape;207;p23"/>
          <p:cNvPicPr preferRelativeResize="0"/>
          <p:nvPr/>
        </p:nvPicPr>
        <p:blipFill rotWithShape="1">
          <a:blip r:embed="rId5">
            <a:alphaModFix/>
          </a:blip>
          <a:srcRect b="23670"/>
          <a:stretch/>
        </p:blipFill>
        <p:spPr>
          <a:xfrm>
            <a:off x="6713962" y="3510785"/>
            <a:ext cx="905379" cy="10942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24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623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24"/>
          <p:cNvSpPr txBox="1"/>
          <p:nvPr/>
        </p:nvSpPr>
        <p:spPr>
          <a:xfrm>
            <a:off x="79605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Simone Di Cola, AISF Congress 2026</a:t>
            </a:r>
            <a:endParaRPr sz="13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24"/>
          <p:cNvSpPr/>
          <p:nvPr/>
        </p:nvSpPr>
        <p:spPr>
          <a:xfrm rot="1577491" flipH="1">
            <a:off x="5828973" y="113854"/>
            <a:ext cx="2163957" cy="1131016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215" name="Google Shape;215;p24"/>
          <p:cNvSpPr/>
          <p:nvPr/>
        </p:nvSpPr>
        <p:spPr>
          <a:xfrm rot="1010993" flipH="1">
            <a:off x="5790933" y="113828"/>
            <a:ext cx="2164111" cy="1130977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216" name="Google Shape;216;p24"/>
          <p:cNvSpPr/>
          <p:nvPr/>
        </p:nvSpPr>
        <p:spPr>
          <a:xfrm flipH="1">
            <a:off x="65450" y="124650"/>
            <a:ext cx="68121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217" name="Google Shape;217;p24"/>
          <p:cNvSpPr/>
          <p:nvPr/>
        </p:nvSpPr>
        <p:spPr>
          <a:xfrm rot="808539" flipH="1">
            <a:off x="5680874" y="158562"/>
            <a:ext cx="2164079" cy="1085278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218" name="Google Shape;218;p24"/>
          <p:cNvSpPr/>
          <p:nvPr/>
        </p:nvSpPr>
        <p:spPr>
          <a:xfrm flipH="1">
            <a:off x="0" y="163150"/>
            <a:ext cx="6877500" cy="574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>
              <a:highlight>
                <a:schemeClr val="lt1"/>
              </a:highlight>
            </a:endParaRPr>
          </a:p>
        </p:txBody>
      </p:sp>
      <p:sp>
        <p:nvSpPr>
          <p:cNvPr id="219" name="Google Shape;219;p24"/>
          <p:cNvSpPr txBox="1"/>
          <p:nvPr/>
        </p:nvSpPr>
        <p:spPr>
          <a:xfrm flipH="1">
            <a:off x="1019257" y="252594"/>
            <a:ext cx="6048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NutriTIPS Group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24"/>
          <p:cNvSpPr txBox="1"/>
          <p:nvPr/>
        </p:nvSpPr>
        <p:spPr>
          <a:xfrm>
            <a:off x="5258950" y="4852200"/>
            <a:ext cx="31677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 i="1">
                <a:solidFill>
                  <a:srgbClr val="535353"/>
                </a:solidFill>
                <a:latin typeface="Calibri"/>
                <a:ea typeface="Calibri"/>
                <a:cs typeface="Calibri"/>
                <a:sym typeface="Calibri"/>
              </a:rPr>
              <a:t>Di Cola S, submitted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1" name="Google Shape;221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46450" y="1534175"/>
            <a:ext cx="5279414" cy="3066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4" title="Progetto senza titolo.png"/>
          <p:cNvPicPr preferRelativeResize="0"/>
          <p:nvPr/>
        </p:nvPicPr>
        <p:blipFill rotWithShape="1">
          <a:blip r:embed="rId5">
            <a:alphaModFix/>
          </a:blip>
          <a:srcRect l="32647" t="27044" r="39730" b="28988"/>
          <a:stretch/>
        </p:blipFill>
        <p:spPr>
          <a:xfrm>
            <a:off x="-566500" y="1373622"/>
            <a:ext cx="3603826" cy="3226676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4"/>
          <p:cNvSpPr/>
          <p:nvPr/>
        </p:nvSpPr>
        <p:spPr>
          <a:xfrm>
            <a:off x="1309261" y="2850870"/>
            <a:ext cx="432600" cy="426600"/>
          </a:xfrm>
          <a:prstGeom prst="ellipse">
            <a:avLst/>
          </a:prstGeom>
          <a:solidFill>
            <a:srgbClr val="7C7C7C"/>
          </a:solidFill>
          <a:ln w="19675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400" tIns="35400" rIns="35400" bIns="354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94"/>
              <a:buFont typeface="Calibri"/>
              <a:buNone/>
            </a:pPr>
            <a:endParaRPr sz="1394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24"/>
          <p:cNvSpPr/>
          <p:nvPr/>
        </p:nvSpPr>
        <p:spPr>
          <a:xfrm>
            <a:off x="1179761" y="2003726"/>
            <a:ext cx="346800" cy="341700"/>
          </a:xfrm>
          <a:prstGeom prst="ellipse">
            <a:avLst/>
          </a:prstGeom>
          <a:solidFill>
            <a:srgbClr val="7C7C7C"/>
          </a:solidFill>
          <a:ln w="19675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400" tIns="35400" rIns="35400" bIns="354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94"/>
              <a:buFont typeface="Calibri"/>
              <a:buNone/>
            </a:pPr>
            <a:endParaRPr sz="1394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24"/>
          <p:cNvSpPr/>
          <p:nvPr/>
        </p:nvSpPr>
        <p:spPr>
          <a:xfrm>
            <a:off x="1607020" y="3255643"/>
            <a:ext cx="319800" cy="315300"/>
          </a:xfrm>
          <a:prstGeom prst="ellipse">
            <a:avLst/>
          </a:prstGeom>
          <a:solidFill>
            <a:srgbClr val="7C7C7C"/>
          </a:solidFill>
          <a:ln w="19675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400" tIns="35400" rIns="35400" bIns="354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94"/>
              <a:buFont typeface="Calibri"/>
              <a:buNone/>
            </a:pPr>
            <a:endParaRPr sz="1394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24"/>
          <p:cNvSpPr/>
          <p:nvPr/>
        </p:nvSpPr>
        <p:spPr>
          <a:xfrm>
            <a:off x="1526296" y="2563615"/>
            <a:ext cx="319800" cy="315300"/>
          </a:xfrm>
          <a:prstGeom prst="ellipse">
            <a:avLst/>
          </a:prstGeom>
          <a:solidFill>
            <a:srgbClr val="7C7C7C"/>
          </a:solidFill>
          <a:ln w="19675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400" tIns="35400" rIns="35400" bIns="354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94"/>
              <a:buFont typeface="Calibri"/>
              <a:buNone/>
            </a:pPr>
            <a:endParaRPr sz="1394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24"/>
          <p:cNvSpPr txBox="1"/>
          <p:nvPr/>
        </p:nvSpPr>
        <p:spPr>
          <a:xfrm>
            <a:off x="1766842" y="2850870"/>
            <a:ext cx="863700" cy="238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35400" tIns="35400" rIns="35400" bIns="354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084"/>
              <a:buFont typeface="Arial"/>
              <a:buNone/>
            </a:pPr>
            <a:r>
              <a:rPr lang="it" sz="1084" b="1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ROMA</a:t>
            </a:r>
            <a:endParaRPr sz="1084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24"/>
          <p:cNvSpPr txBox="1"/>
          <p:nvPr/>
        </p:nvSpPr>
        <p:spPr>
          <a:xfrm>
            <a:off x="1526296" y="1977034"/>
            <a:ext cx="892200" cy="19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35400" tIns="35400" rIns="35400" bIns="354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775"/>
              <a:buFont typeface="Arial"/>
              <a:buNone/>
            </a:pPr>
            <a:r>
              <a:rPr lang="it" sz="775" b="1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MODENA</a:t>
            </a:r>
            <a:endParaRPr sz="1084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24"/>
          <p:cNvSpPr txBox="1"/>
          <p:nvPr/>
        </p:nvSpPr>
        <p:spPr>
          <a:xfrm>
            <a:off x="1983595" y="4009049"/>
            <a:ext cx="747900" cy="19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35400" tIns="35400" rIns="35400" bIns="354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775"/>
              <a:buFont typeface="Arial"/>
              <a:buNone/>
            </a:pPr>
            <a:r>
              <a:rPr lang="it" sz="775" b="1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ISMETT</a:t>
            </a:r>
            <a:endParaRPr sz="1084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24"/>
          <p:cNvSpPr/>
          <p:nvPr/>
        </p:nvSpPr>
        <p:spPr>
          <a:xfrm>
            <a:off x="1702086" y="4009064"/>
            <a:ext cx="319800" cy="315300"/>
          </a:xfrm>
          <a:prstGeom prst="ellipse">
            <a:avLst/>
          </a:prstGeom>
          <a:solidFill>
            <a:srgbClr val="7C7C7C"/>
          </a:solidFill>
          <a:ln w="19675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400" tIns="35400" rIns="35400" bIns="354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94"/>
              <a:buFont typeface="Calibri"/>
              <a:buNone/>
            </a:pPr>
            <a:endParaRPr sz="1394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24"/>
          <p:cNvSpPr txBox="1"/>
          <p:nvPr/>
        </p:nvSpPr>
        <p:spPr>
          <a:xfrm>
            <a:off x="1926760" y="3317917"/>
            <a:ext cx="747900" cy="19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35400" tIns="35400" rIns="35400" bIns="354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775"/>
              <a:buFont typeface="Arial"/>
              <a:buNone/>
            </a:pPr>
            <a:r>
              <a:rPr lang="it" sz="775" b="1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LATINA</a:t>
            </a:r>
            <a:endParaRPr sz="1084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24"/>
          <p:cNvSpPr txBox="1"/>
          <p:nvPr/>
        </p:nvSpPr>
        <p:spPr>
          <a:xfrm>
            <a:off x="1824826" y="2563600"/>
            <a:ext cx="747900" cy="19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35400" tIns="35400" rIns="35400" bIns="354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775"/>
              <a:buFont typeface="Arial"/>
              <a:buNone/>
            </a:pPr>
            <a:r>
              <a:rPr lang="it" sz="775" b="1">
                <a:solidFill>
                  <a:srgbClr val="0D0D0D"/>
                </a:solidFill>
              </a:rPr>
              <a:t>TERNI</a:t>
            </a:r>
            <a:endParaRPr sz="1084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24"/>
          <p:cNvSpPr/>
          <p:nvPr/>
        </p:nvSpPr>
        <p:spPr>
          <a:xfrm>
            <a:off x="1103890" y="2426779"/>
            <a:ext cx="263100" cy="238500"/>
          </a:xfrm>
          <a:prstGeom prst="ellipse">
            <a:avLst/>
          </a:prstGeom>
          <a:solidFill>
            <a:srgbClr val="888888"/>
          </a:solidFill>
          <a:ln w="19675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5400" tIns="35400" rIns="35400" bIns="354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94"/>
              <a:buFont typeface="Calibri"/>
              <a:buNone/>
            </a:pPr>
            <a:endParaRPr sz="1394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24"/>
          <p:cNvSpPr txBox="1"/>
          <p:nvPr/>
        </p:nvSpPr>
        <p:spPr>
          <a:xfrm>
            <a:off x="1415803" y="2345537"/>
            <a:ext cx="892200" cy="19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35400" tIns="35400" rIns="35400" bIns="354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775"/>
              <a:buFont typeface="Arial"/>
              <a:buNone/>
            </a:pPr>
            <a:r>
              <a:rPr lang="it" sz="775" b="1" i="0" u="none" strike="noStrike" cap="none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FIRENZE</a:t>
            </a:r>
            <a:endParaRPr sz="1084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24"/>
          <p:cNvSpPr/>
          <p:nvPr/>
        </p:nvSpPr>
        <p:spPr>
          <a:xfrm>
            <a:off x="6083525" y="4361425"/>
            <a:ext cx="44700" cy="66600"/>
          </a:xfrm>
          <a:prstGeom prst="rect">
            <a:avLst/>
          </a:prstGeom>
          <a:solidFill>
            <a:srgbClr val="F4D5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24"/>
          <p:cNvSpPr/>
          <p:nvPr/>
        </p:nvSpPr>
        <p:spPr>
          <a:xfrm>
            <a:off x="6050825" y="4343075"/>
            <a:ext cx="81900" cy="108300"/>
          </a:xfrm>
          <a:prstGeom prst="rect">
            <a:avLst/>
          </a:prstGeom>
          <a:solidFill>
            <a:srgbClr val="F4D5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24"/>
          <p:cNvSpPr txBox="1"/>
          <p:nvPr/>
        </p:nvSpPr>
        <p:spPr>
          <a:xfrm>
            <a:off x="5957413" y="4246600"/>
            <a:ext cx="478500" cy="1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700" b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71</a:t>
            </a:r>
            <a:endParaRPr sz="700" b="1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8" name="Google Shape;238;p24"/>
          <p:cNvSpPr txBox="1"/>
          <p:nvPr/>
        </p:nvSpPr>
        <p:spPr>
          <a:xfrm>
            <a:off x="3415500" y="1454725"/>
            <a:ext cx="2313000" cy="5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January 2023 - March 2025</a:t>
            </a:r>
            <a:endParaRPr sz="10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25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623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5"/>
          <p:cNvSpPr txBox="1"/>
          <p:nvPr/>
        </p:nvSpPr>
        <p:spPr>
          <a:xfrm>
            <a:off x="79605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Simone Di Cola, AISF Congress 2026</a:t>
            </a:r>
            <a:endParaRPr sz="13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25"/>
          <p:cNvSpPr txBox="1"/>
          <p:nvPr/>
        </p:nvSpPr>
        <p:spPr>
          <a:xfrm>
            <a:off x="5258950" y="4852200"/>
            <a:ext cx="31677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 i="1">
                <a:solidFill>
                  <a:srgbClr val="535353"/>
                </a:solidFill>
                <a:latin typeface="Calibri"/>
                <a:ea typeface="Calibri"/>
                <a:cs typeface="Calibri"/>
                <a:sym typeface="Calibri"/>
              </a:rPr>
              <a:t>Di Cola S, submitted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25"/>
          <p:cNvSpPr/>
          <p:nvPr/>
        </p:nvSpPr>
        <p:spPr>
          <a:xfrm>
            <a:off x="6080514" y="4439114"/>
            <a:ext cx="44700" cy="66600"/>
          </a:xfrm>
          <a:prstGeom prst="rect">
            <a:avLst/>
          </a:prstGeom>
          <a:solidFill>
            <a:srgbClr val="F4D5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25"/>
          <p:cNvSpPr txBox="1"/>
          <p:nvPr/>
        </p:nvSpPr>
        <p:spPr>
          <a:xfrm>
            <a:off x="5987405" y="4319883"/>
            <a:ext cx="87000" cy="1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7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endParaRPr sz="7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48" name="Google Shape;248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9869" y="55039"/>
            <a:ext cx="1632719" cy="479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02588" y="45889"/>
            <a:ext cx="1477197" cy="4797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25"/>
          <p:cNvPicPr preferRelativeResize="0"/>
          <p:nvPr/>
        </p:nvPicPr>
        <p:blipFill rotWithShape="1">
          <a:blip r:embed="rId6">
            <a:alphaModFix/>
          </a:blip>
          <a:srcRect r="5820"/>
          <a:stretch/>
        </p:blipFill>
        <p:spPr>
          <a:xfrm>
            <a:off x="3479799" y="55050"/>
            <a:ext cx="1391175" cy="4725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25"/>
          <p:cNvPicPr preferRelativeResize="0"/>
          <p:nvPr/>
        </p:nvPicPr>
        <p:blipFill rotWithShape="1">
          <a:blip r:embed="rId7">
            <a:alphaModFix/>
          </a:blip>
          <a:srcRect t="19756"/>
          <a:stretch/>
        </p:blipFill>
        <p:spPr>
          <a:xfrm>
            <a:off x="6125225" y="1204723"/>
            <a:ext cx="1572975" cy="260325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25"/>
          <p:cNvSpPr/>
          <p:nvPr/>
        </p:nvSpPr>
        <p:spPr>
          <a:xfrm>
            <a:off x="369875" y="337000"/>
            <a:ext cx="1632600" cy="218100"/>
          </a:xfrm>
          <a:prstGeom prst="frame">
            <a:avLst>
              <a:gd name="adj1" fmla="val 7944"/>
            </a:avLst>
          </a:prstGeom>
          <a:solidFill>
            <a:srgbClr val="FCD966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25"/>
          <p:cNvSpPr/>
          <p:nvPr/>
        </p:nvSpPr>
        <p:spPr>
          <a:xfrm>
            <a:off x="370053" y="561325"/>
            <a:ext cx="1632600" cy="218100"/>
          </a:xfrm>
          <a:prstGeom prst="frame">
            <a:avLst>
              <a:gd name="adj1" fmla="val 7944"/>
            </a:avLst>
          </a:prstGeom>
          <a:solidFill>
            <a:srgbClr val="FCD966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25"/>
          <p:cNvSpPr/>
          <p:nvPr/>
        </p:nvSpPr>
        <p:spPr>
          <a:xfrm>
            <a:off x="373713" y="1141400"/>
            <a:ext cx="1632600" cy="218100"/>
          </a:xfrm>
          <a:prstGeom prst="frame">
            <a:avLst>
              <a:gd name="adj1" fmla="val 7944"/>
            </a:avLst>
          </a:prstGeom>
          <a:solidFill>
            <a:srgbClr val="FCD966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25"/>
          <p:cNvSpPr/>
          <p:nvPr/>
        </p:nvSpPr>
        <p:spPr>
          <a:xfrm>
            <a:off x="2030725" y="55050"/>
            <a:ext cx="1504200" cy="218100"/>
          </a:xfrm>
          <a:prstGeom prst="frame">
            <a:avLst>
              <a:gd name="adj1" fmla="val 7944"/>
            </a:avLst>
          </a:prstGeom>
          <a:solidFill>
            <a:srgbClr val="FCD966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25"/>
          <p:cNvSpPr/>
          <p:nvPr/>
        </p:nvSpPr>
        <p:spPr>
          <a:xfrm>
            <a:off x="2030725" y="1601225"/>
            <a:ext cx="1496100" cy="218100"/>
          </a:xfrm>
          <a:prstGeom prst="frame">
            <a:avLst>
              <a:gd name="adj1" fmla="val 7944"/>
            </a:avLst>
          </a:prstGeom>
          <a:solidFill>
            <a:srgbClr val="FCD966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25"/>
          <p:cNvSpPr/>
          <p:nvPr/>
        </p:nvSpPr>
        <p:spPr>
          <a:xfrm>
            <a:off x="2038600" y="3535350"/>
            <a:ext cx="1496100" cy="218100"/>
          </a:xfrm>
          <a:prstGeom prst="frame">
            <a:avLst>
              <a:gd name="adj1" fmla="val 7944"/>
            </a:avLst>
          </a:prstGeom>
          <a:solidFill>
            <a:srgbClr val="FCD966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25"/>
          <p:cNvSpPr/>
          <p:nvPr/>
        </p:nvSpPr>
        <p:spPr>
          <a:xfrm>
            <a:off x="3517025" y="3379600"/>
            <a:ext cx="1391100" cy="218100"/>
          </a:xfrm>
          <a:prstGeom prst="frame">
            <a:avLst>
              <a:gd name="adj1" fmla="val 7944"/>
            </a:avLst>
          </a:prstGeom>
          <a:solidFill>
            <a:srgbClr val="FCD966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25"/>
          <p:cNvSpPr/>
          <p:nvPr/>
        </p:nvSpPr>
        <p:spPr>
          <a:xfrm>
            <a:off x="6156975" y="1204725"/>
            <a:ext cx="1572900" cy="218100"/>
          </a:xfrm>
          <a:prstGeom prst="frame">
            <a:avLst>
              <a:gd name="adj1" fmla="val 7944"/>
            </a:avLst>
          </a:prstGeom>
          <a:solidFill>
            <a:srgbClr val="FCD966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25"/>
          <p:cNvSpPr txBox="1"/>
          <p:nvPr/>
        </p:nvSpPr>
        <p:spPr>
          <a:xfrm flipH="1">
            <a:off x="5775666" y="273150"/>
            <a:ext cx="27960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General Characteristics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25"/>
          <p:cNvSpPr/>
          <p:nvPr/>
        </p:nvSpPr>
        <p:spPr>
          <a:xfrm>
            <a:off x="373725" y="3535350"/>
            <a:ext cx="1632600" cy="218100"/>
          </a:xfrm>
          <a:prstGeom prst="frame">
            <a:avLst>
              <a:gd name="adj1" fmla="val 7944"/>
            </a:avLst>
          </a:prstGeom>
          <a:solidFill>
            <a:srgbClr val="FCD966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oogle Shape;266;p26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623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26"/>
          <p:cNvSpPr txBox="1"/>
          <p:nvPr/>
        </p:nvSpPr>
        <p:spPr>
          <a:xfrm>
            <a:off x="79605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Simone Di Cola, AISF Congress 2026</a:t>
            </a:r>
            <a:endParaRPr sz="13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26"/>
          <p:cNvSpPr txBox="1"/>
          <p:nvPr/>
        </p:nvSpPr>
        <p:spPr>
          <a:xfrm>
            <a:off x="5258950" y="4852200"/>
            <a:ext cx="31677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 i="1">
                <a:solidFill>
                  <a:srgbClr val="535353"/>
                </a:solidFill>
                <a:latin typeface="Calibri"/>
                <a:ea typeface="Calibri"/>
                <a:cs typeface="Calibri"/>
                <a:sym typeface="Calibri"/>
              </a:rPr>
              <a:t>Di Cola S, submitted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26"/>
          <p:cNvSpPr/>
          <p:nvPr/>
        </p:nvSpPr>
        <p:spPr>
          <a:xfrm>
            <a:off x="6080514" y="4439114"/>
            <a:ext cx="44700" cy="66600"/>
          </a:xfrm>
          <a:prstGeom prst="rect">
            <a:avLst/>
          </a:prstGeom>
          <a:solidFill>
            <a:srgbClr val="F4D5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26"/>
          <p:cNvSpPr txBox="1"/>
          <p:nvPr/>
        </p:nvSpPr>
        <p:spPr>
          <a:xfrm>
            <a:off x="5987405" y="4319883"/>
            <a:ext cx="87000" cy="1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7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endParaRPr sz="7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71" name="Google Shape;271;p26"/>
          <p:cNvPicPr preferRelativeResize="0"/>
          <p:nvPr/>
        </p:nvPicPr>
        <p:blipFill rotWithShape="1">
          <a:blip r:embed="rId4">
            <a:alphaModFix/>
          </a:blip>
          <a:srcRect l="4637" r="-9076" b="72374"/>
          <a:stretch/>
        </p:blipFill>
        <p:spPr>
          <a:xfrm>
            <a:off x="935075" y="1360840"/>
            <a:ext cx="2402774" cy="2015084"/>
          </a:xfrm>
          <a:prstGeom prst="rect">
            <a:avLst/>
          </a:prstGeom>
          <a:noFill/>
          <a:ln>
            <a:noFill/>
          </a:ln>
          <a:effectLst>
            <a:outerShdw blurRad="46753" dist="15584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72" name="Google Shape;272;p26"/>
          <p:cNvPicPr preferRelativeResize="0"/>
          <p:nvPr/>
        </p:nvPicPr>
        <p:blipFill rotWithShape="1">
          <a:blip r:embed="rId4">
            <a:alphaModFix/>
          </a:blip>
          <a:srcRect l="4637" t="27495" r="-9076" b="42498"/>
          <a:stretch/>
        </p:blipFill>
        <p:spPr>
          <a:xfrm>
            <a:off x="3337849" y="1287775"/>
            <a:ext cx="2460244" cy="2241100"/>
          </a:xfrm>
          <a:prstGeom prst="rect">
            <a:avLst/>
          </a:prstGeom>
          <a:noFill/>
          <a:ln>
            <a:noFill/>
          </a:ln>
          <a:effectLst>
            <a:outerShdw blurRad="46753" dist="15584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73" name="Google Shape;273;p26"/>
          <p:cNvPicPr preferRelativeResize="0"/>
          <p:nvPr/>
        </p:nvPicPr>
        <p:blipFill rotWithShape="1">
          <a:blip r:embed="rId4">
            <a:alphaModFix/>
          </a:blip>
          <a:srcRect l="4637" t="56869" r="-9076" b="25802"/>
          <a:stretch/>
        </p:blipFill>
        <p:spPr>
          <a:xfrm>
            <a:off x="5806151" y="1736392"/>
            <a:ext cx="2402774" cy="1263983"/>
          </a:xfrm>
          <a:prstGeom prst="rect">
            <a:avLst/>
          </a:prstGeom>
          <a:noFill/>
          <a:ln>
            <a:noFill/>
          </a:ln>
          <a:effectLst>
            <a:outerShdw blurRad="46753" dist="15584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p27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623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27"/>
          <p:cNvSpPr txBox="1"/>
          <p:nvPr/>
        </p:nvSpPr>
        <p:spPr>
          <a:xfrm>
            <a:off x="79605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Simone Di Cola, AISF Congress 2026</a:t>
            </a:r>
            <a:endParaRPr sz="13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27"/>
          <p:cNvSpPr txBox="1"/>
          <p:nvPr/>
        </p:nvSpPr>
        <p:spPr>
          <a:xfrm>
            <a:off x="5258950" y="4852200"/>
            <a:ext cx="31677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 i="1">
                <a:solidFill>
                  <a:srgbClr val="535353"/>
                </a:solidFill>
                <a:latin typeface="Calibri"/>
                <a:ea typeface="Calibri"/>
                <a:cs typeface="Calibri"/>
                <a:sym typeface="Calibri"/>
              </a:rPr>
              <a:t>Di Cola S, submitted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p27"/>
          <p:cNvSpPr/>
          <p:nvPr/>
        </p:nvSpPr>
        <p:spPr>
          <a:xfrm>
            <a:off x="6080514" y="4439114"/>
            <a:ext cx="44700" cy="66600"/>
          </a:xfrm>
          <a:prstGeom prst="rect">
            <a:avLst/>
          </a:prstGeom>
          <a:solidFill>
            <a:srgbClr val="F4D5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27"/>
          <p:cNvSpPr txBox="1"/>
          <p:nvPr/>
        </p:nvSpPr>
        <p:spPr>
          <a:xfrm>
            <a:off x="5987405" y="4319883"/>
            <a:ext cx="87000" cy="1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7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endParaRPr sz="7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83" name="Google Shape;283;p27" title="FigureNutriTIPSFinal.pdf (1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9213" y="1135888"/>
            <a:ext cx="7405573" cy="3702812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27"/>
          <p:cNvSpPr/>
          <p:nvPr/>
        </p:nvSpPr>
        <p:spPr>
          <a:xfrm rot="1577491" flipH="1">
            <a:off x="5828973" y="113854"/>
            <a:ext cx="2163957" cy="1131016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285" name="Google Shape;285;p27"/>
          <p:cNvSpPr/>
          <p:nvPr/>
        </p:nvSpPr>
        <p:spPr>
          <a:xfrm rot="1010993" flipH="1">
            <a:off x="5790933" y="113828"/>
            <a:ext cx="2164111" cy="1130977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286" name="Google Shape;286;p27"/>
          <p:cNvSpPr/>
          <p:nvPr/>
        </p:nvSpPr>
        <p:spPr>
          <a:xfrm flipH="1">
            <a:off x="65450" y="124650"/>
            <a:ext cx="68121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287" name="Google Shape;287;p27"/>
          <p:cNvSpPr/>
          <p:nvPr/>
        </p:nvSpPr>
        <p:spPr>
          <a:xfrm rot="808539" flipH="1">
            <a:off x="5680874" y="158562"/>
            <a:ext cx="2164079" cy="1085278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288" name="Google Shape;288;p27"/>
          <p:cNvSpPr/>
          <p:nvPr/>
        </p:nvSpPr>
        <p:spPr>
          <a:xfrm flipH="1">
            <a:off x="0" y="163150"/>
            <a:ext cx="6877500" cy="574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>
              <a:highlight>
                <a:schemeClr val="lt1"/>
              </a:highlight>
            </a:endParaRPr>
          </a:p>
        </p:txBody>
      </p:sp>
      <p:sp>
        <p:nvSpPr>
          <p:cNvPr id="289" name="Google Shape;289;p27"/>
          <p:cNvSpPr txBox="1"/>
          <p:nvPr/>
        </p:nvSpPr>
        <p:spPr>
          <a:xfrm flipH="1">
            <a:off x="1019257" y="252594"/>
            <a:ext cx="6048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Primary Outcome: Longitudinal changes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Google Shape;294;p28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623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28"/>
          <p:cNvSpPr txBox="1"/>
          <p:nvPr/>
        </p:nvSpPr>
        <p:spPr>
          <a:xfrm>
            <a:off x="79605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Simone Di Cola, AISF Congress 2026</a:t>
            </a:r>
            <a:endParaRPr sz="13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28"/>
          <p:cNvSpPr txBox="1"/>
          <p:nvPr/>
        </p:nvSpPr>
        <p:spPr>
          <a:xfrm>
            <a:off x="5258950" y="4852200"/>
            <a:ext cx="31677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 i="1">
                <a:solidFill>
                  <a:srgbClr val="535353"/>
                </a:solidFill>
                <a:latin typeface="Calibri"/>
                <a:ea typeface="Calibri"/>
                <a:cs typeface="Calibri"/>
                <a:sym typeface="Calibri"/>
              </a:rPr>
              <a:t>Di Cola S, submitted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p28"/>
          <p:cNvSpPr/>
          <p:nvPr/>
        </p:nvSpPr>
        <p:spPr>
          <a:xfrm>
            <a:off x="6086939" y="5003689"/>
            <a:ext cx="44700" cy="66600"/>
          </a:xfrm>
          <a:prstGeom prst="rect">
            <a:avLst/>
          </a:prstGeom>
          <a:solidFill>
            <a:srgbClr val="F4D5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28"/>
          <p:cNvSpPr/>
          <p:nvPr/>
        </p:nvSpPr>
        <p:spPr>
          <a:xfrm rot="1577491" flipH="1">
            <a:off x="5828973" y="113854"/>
            <a:ext cx="2163957" cy="1131016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299" name="Google Shape;299;p28"/>
          <p:cNvSpPr/>
          <p:nvPr/>
        </p:nvSpPr>
        <p:spPr>
          <a:xfrm rot="1010993" flipH="1">
            <a:off x="5790933" y="113828"/>
            <a:ext cx="2164111" cy="1130977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300" name="Google Shape;300;p28"/>
          <p:cNvSpPr/>
          <p:nvPr/>
        </p:nvSpPr>
        <p:spPr>
          <a:xfrm flipH="1">
            <a:off x="65450" y="124650"/>
            <a:ext cx="68121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301" name="Google Shape;301;p28"/>
          <p:cNvSpPr/>
          <p:nvPr/>
        </p:nvSpPr>
        <p:spPr>
          <a:xfrm rot="808539" flipH="1">
            <a:off x="5680874" y="158562"/>
            <a:ext cx="2164079" cy="1085278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302" name="Google Shape;302;p28"/>
          <p:cNvSpPr/>
          <p:nvPr/>
        </p:nvSpPr>
        <p:spPr>
          <a:xfrm flipH="1">
            <a:off x="0" y="163150"/>
            <a:ext cx="6877500" cy="574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>
              <a:highlight>
                <a:schemeClr val="lt1"/>
              </a:highlight>
            </a:endParaRPr>
          </a:p>
        </p:txBody>
      </p:sp>
      <p:sp>
        <p:nvSpPr>
          <p:cNvPr id="303" name="Google Shape;303;p28"/>
          <p:cNvSpPr txBox="1"/>
          <p:nvPr/>
        </p:nvSpPr>
        <p:spPr>
          <a:xfrm flipH="1">
            <a:off x="1019257" y="252594"/>
            <a:ext cx="6048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Primary Outcome: Longitudinal changes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p28"/>
          <p:cNvSpPr/>
          <p:nvPr/>
        </p:nvSpPr>
        <p:spPr>
          <a:xfrm>
            <a:off x="1402850" y="1642688"/>
            <a:ext cx="958500" cy="958500"/>
          </a:xfrm>
          <a:prstGeom prst="ellipse">
            <a:avLst/>
          </a:prstGeom>
          <a:solidFill>
            <a:srgbClr val="EA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200">
                <a:latin typeface="Calibri"/>
                <a:ea typeface="Calibri"/>
                <a:cs typeface="Calibri"/>
                <a:sym typeface="Calibri"/>
              </a:rPr>
              <a:t>47%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p28"/>
          <p:cNvSpPr/>
          <p:nvPr/>
        </p:nvSpPr>
        <p:spPr>
          <a:xfrm>
            <a:off x="996800" y="3119775"/>
            <a:ext cx="1308600" cy="1308600"/>
          </a:xfrm>
          <a:prstGeom prst="ellipse">
            <a:avLst/>
          </a:prstGeom>
          <a:solidFill>
            <a:srgbClr val="FFD96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200">
                <a:latin typeface="Calibri"/>
                <a:ea typeface="Calibri"/>
                <a:cs typeface="Calibri"/>
                <a:sym typeface="Calibri"/>
              </a:rPr>
              <a:t>70%</a:t>
            </a:r>
            <a:endParaRPr sz="2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28"/>
          <p:cNvSpPr/>
          <p:nvPr/>
        </p:nvSpPr>
        <p:spPr>
          <a:xfrm>
            <a:off x="5331150" y="1772650"/>
            <a:ext cx="612900" cy="6129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100">
                <a:latin typeface="Calibri"/>
                <a:ea typeface="Calibri"/>
                <a:cs typeface="Calibri"/>
                <a:sym typeface="Calibri"/>
              </a:rPr>
              <a:t>16%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p28"/>
          <p:cNvSpPr/>
          <p:nvPr/>
        </p:nvSpPr>
        <p:spPr>
          <a:xfrm>
            <a:off x="5276400" y="4213563"/>
            <a:ext cx="722400" cy="722400"/>
          </a:xfrm>
          <a:prstGeom prst="ellipse">
            <a:avLst/>
          </a:prstGeom>
          <a:solidFill>
            <a:srgbClr val="F9CB9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latin typeface="Calibri"/>
                <a:ea typeface="Calibri"/>
                <a:cs typeface="Calibri"/>
                <a:sym typeface="Calibri"/>
              </a:rPr>
              <a:t>22%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28"/>
          <p:cNvSpPr/>
          <p:nvPr/>
        </p:nvSpPr>
        <p:spPr>
          <a:xfrm>
            <a:off x="3168350" y="1760875"/>
            <a:ext cx="722400" cy="722400"/>
          </a:xfrm>
          <a:prstGeom prst="ellipse">
            <a:avLst/>
          </a:prstGeom>
          <a:solidFill>
            <a:srgbClr val="EA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latin typeface="Calibri"/>
                <a:ea typeface="Calibri"/>
                <a:cs typeface="Calibri"/>
                <a:sym typeface="Calibri"/>
              </a:rPr>
              <a:t>39%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28"/>
          <p:cNvSpPr/>
          <p:nvPr/>
        </p:nvSpPr>
        <p:spPr>
          <a:xfrm>
            <a:off x="3168350" y="3211716"/>
            <a:ext cx="1123800" cy="1123800"/>
          </a:xfrm>
          <a:prstGeom prst="ellipse">
            <a:avLst/>
          </a:prstGeom>
          <a:solidFill>
            <a:srgbClr val="FFD96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>
                <a:latin typeface="Calibri"/>
                <a:ea typeface="Calibri"/>
                <a:cs typeface="Calibri"/>
                <a:sym typeface="Calibri"/>
              </a:rPr>
              <a:t>62%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28"/>
          <p:cNvSpPr/>
          <p:nvPr/>
        </p:nvSpPr>
        <p:spPr>
          <a:xfrm>
            <a:off x="7135300" y="1723800"/>
            <a:ext cx="722400" cy="722400"/>
          </a:xfrm>
          <a:prstGeom prst="ellipse">
            <a:avLst/>
          </a:prstGeom>
          <a:solidFill>
            <a:srgbClr val="A4C2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latin typeface="Calibri"/>
                <a:ea typeface="Calibri"/>
                <a:cs typeface="Calibri"/>
                <a:sym typeface="Calibri"/>
              </a:rPr>
              <a:t>20%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28"/>
          <p:cNvSpPr/>
          <p:nvPr/>
        </p:nvSpPr>
        <p:spPr>
          <a:xfrm>
            <a:off x="7316800" y="4296385"/>
            <a:ext cx="540900" cy="540900"/>
          </a:xfrm>
          <a:prstGeom prst="ellipse">
            <a:avLst/>
          </a:prstGeom>
          <a:solidFill>
            <a:srgbClr val="F9CB9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>
                <a:latin typeface="Calibri"/>
                <a:ea typeface="Calibri"/>
                <a:cs typeface="Calibri"/>
                <a:sym typeface="Calibri"/>
              </a:rPr>
              <a:t>9%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12" name="Google Shape;312;p28"/>
          <p:cNvCxnSpPr>
            <a:stCxn id="304" idx="6"/>
            <a:endCxn id="308" idx="2"/>
          </p:cNvCxnSpPr>
          <p:nvPr/>
        </p:nvCxnSpPr>
        <p:spPr>
          <a:xfrm>
            <a:off x="2361350" y="2121938"/>
            <a:ext cx="8070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13" name="Google Shape;313;p28"/>
          <p:cNvCxnSpPr>
            <a:stCxn id="305" idx="6"/>
            <a:endCxn id="309" idx="2"/>
          </p:cNvCxnSpPr>
          <p:nvPr/>
        </p:nvCxnSpPr>
        <p:spPr>
          <a:xfrm rot="10800000" flipH="1">
            <a:off x="2305400" y="3773475"/>
            <a:ext cx="863100" cy="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14" name="Google Shape;314;p28"/>
          <p:cNvCxnSpPr>
            <a:stCxn id="306" idx="6"/>
            <a:endCxn id="310" idx="2"/>
          </p:cNvCxnSpPr>
          <p:nvPr/>
        </p:nvCxnSpPr>
        <p:spPr>
          <a:xfrm>
            <a:off x="5944050" y="2079100"/>
            <a:ext cx="1191300" cy="6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15" name="Google Shape;315;p28"/>
          <p:cNvCxnSpPr>
            <a:stCxn id="307" idx="6"/>
            <a:endCxn id="311" idx="2"/>
          </p:cNvCxnSpPr>
          <p:nvPr/>
        </p:nvCxnSpPr>
        <p:spPr>
          <a:xfrm rot="10800000" flipH="1">
            <a:off x="5998800" y="4566963"/>
            <a:ext cx="1317900" cy="7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16" name="Google Shape;316;p28"/>
          <p:cNvSpPr txBox="1"/>
          <p:nvPr/>
        </p:nvSpPr>
        <p:spPr>
          <a:xfrm>
            <a:off x="1986852" y="1128311"/>
            <a:ext cx="1911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SARCOPENIA</a:t>
            </a:r>
            <a:endParaRPr sz="18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28"/>
          <p:cNvSpPr txBox="1"/>
          <p:nvPr/>
        </p:nvSpPr>
        <p:spPr>
          <a:xfrm>
            <a:off x="1981789" y="2714593"/>
            <a:ext cx="1911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MYOSTEATOSIS</a:t>
            </a:r>
            <a:endParaRPr sz="18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28"/>
          <p:cNvSpPr txBox="1"/>
          <p:nvPr/>
        </p:nvSpPr>
        <p:spPr>
          <a:xfrm>
            <a:off x="6072710" y="1385879"/>
            <a:ext cx="1911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HRSAT</a:t>
            </a:r>
            <a:endParaRPr sz="18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28"/>
          <p:cNvSpPr txBox="1"/>
          <p:nvPr/>
        </p:nvSpPr>
        <p:spPr>
          <a:xfrm>
            <a:off x="5480504" y="3748389"/>
            <a:ext cx="23574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SARCOPENIC </a:t>
            </a:r>
            <a:endParaRPr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VISCERAL OBESITY</a:t>
            </a:r>
            <a:endParaRPr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28"/>
          <p:cNvSpPr/>
          <p:nvPr/>
        </p:nvSpPr>
        <p:spPr>
          <a:xfrm>
            <a:off x="5312400" y="2896775"/>
            <a:ext cx="722400" cy="722400"/>
          </a:xfrm>
          <a:prstGeom prst="ellipse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latin typeface="Calibri"/>
                <a:ea typeface="Calibri"/>
                <a:cs typeface="Calibri"/>
                <a:sym typeface="Calibri"/>
              </a:rPr>
              <a:t>0.99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28"/>
          <p:cNvSpPr/>
          <p:nvPr/>
        </p:nvSpPr>
        <p:spPr>
          <a:xfrm>
            <a:off x="7191100" y="2903724"/>
            <a:ext cx="682800" cy="686100"/>
          </a:xfrm>
          <a:prstGeom prst="ellipse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latin typeface="Calibri"/>
                <a:ea typeface="Calibri"/>
                <a:cs typeface="Calibri"/>
                <a:sym typeface="Calibri"/>
              </a:rPr>
              <a:t>0.93</a:t>
            </a:r>
            <a:endParaRPr sz="1300"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22" name="Google Shape;322;p28"/>
          <p:cNvCxnSpPr>
            <a:stCxn id="320" idx="6"/>
            <a:endCxn id="321" idx="2"/>
          </p:cNvCxnSpPr>
          <p:nvPr/>
        </p:nvCxnSpPr>
        <p:spPr>
          <a:xfrm rot="10800000" flipH="1">
            <a:off x="6034800" y="3246875"/>
            <a:ext cx="1156200" cy="11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23" name="Google Shape;323;p28"/>
          <p:cNvSpPr txBox="1"/>
          <p:nvPr/>
        </p:nvSpPr>
        <p:spPr>
          <a:xfrm>
            <a:off x="6081297" y="2589338"/>
            <a:ext cx="9888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V/S RATIO</a:t>
            </a:r>
            <a:endParaRPr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28"/>
          <p:cNvSpPr txBox="1"/>
          <p:nvPr/>
        </p:nvSpPr>
        <p:spPr>
          <a:xfrm>
            <a:off x="2355003" y="2052631"/>
            <a:ext cx="1911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 0.084</a:t>
            </a:r>
            <a:endParaRPr sz="13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28"/>
          <p:cNvSpPr txBox="1"/>
          <p:nvPr/>
        </p:nvSpPr>
        <p:spPr>
          <a:xfrm>
            <a:off x="2374749" y="3684779"/>
            <a:ext cx="1911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 0.25</a:t>
            </a:r>
            <a:endParaRPr sz="13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28"/>
          <p:cNvSpPr txBox="1"/>
          <p:nvPr/>
        </p:nvSpPr>
        <p:spPr>
          <a:xfrm>
            <a:off x="6183235" y="1975962"/>
            <a:ext cx="1911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 0.83</a:t>
            </a:r>
            <a:endParaRPr sz="13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28"/>
          <p:cNvSpPr txBox="1"/>
          <p:nvPr/>
        </p:nvSpPr>
        <p:spPr>
          <a:xfrm>
            <a:off x="6172202" y="3200637"/>
            <a:ext cx="8070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p&lt;0.001</a:t>
            </a:r>
            <a:endParaRPr sz="13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28"/>
          <p:cNvSpPr txBox="1"/>
          <p:nvPr/>
        </p:nvSpPr>
        <p:spPr>
          <a:xfrm>
            <a:off x="6215700" y="4508650"/>
            <a:ext cx="8631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p&lt;0.001</a:t>
            </a:r>
            <a:endParaRPr sz="13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Google Shape;333;p29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623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p29"/>
          <p:cNvSpPr txBox="1"/>
          <p:nvPr/>
        </p:nvSpPr>
        <p:spPr>
          <a:xfrm>
            <a:off x="79605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Simone Di Cola, AISF Congress 2026</a:t>
            </a:r>
            <a:endParaRPr sz="13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p29"/>
          <p:cNvSpPr txBox="1"/>
          <p:nvPr/>
        </p:nvSpPr>
        <p:spPr>
          <a:xfrm>
            <a:off x="5258950" y="4852200"/>
            <a:ext cx="31677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 i="1">
                <a:solidFill>
                  <a:srgbClr val="535353"/>
                </a:solidFill>
                <a:latin typeface="Calibri"/>
                <a:ea typeface="Calibri"/>
                <a:cs typeface="Calibri"/>
                <a:sym typeface="Calibri"/>
              </a:rPr>
              <a:t>Di Cola S, submitted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29"/>
          <p:cNvSpPr/>
          <p:nvPr/>
        </p:nvSpPr>
        <p:spPr>
          <a:xfrm>
            <a:off x="6080514" y="4439114"/>
            <a:ext cx="44700" cy="66600"/>
          </a:xfrm>
          <a:prstGeom prst="rect">
            <a:avLst/>
          </a:prstGeom>
          <a:solidFill>
            <a:srgbClr val="F4D5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Google Shape;337;p29"/>
          <p:cNvSpPr txBox="1"/>
          <p:nvPr/>
        </p:nvSpPr>
        <p:spPr>
          <a:xfrm>
            <a:off x="5987405" y="4319883"/>
            <a:ext cx="87000" cy="1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7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endParaRPr sz="7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38" name="Google Shape;338;p29"/>
          <p:cNvSpPr/>
          <p:nvPr/>
        </p:nvSpPr>
        <p:spPr>
          <a:xfrm rot="1577491" flipH="1">
            <a:off x="5828973" y="113854"/>
            <a:ext cx="2163957" cy="1131016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339" name="Google Shape;339;p29"/>
          <p:cNvSpPr/>
          <p:nvPr/>
        </p:nvSpPr>
        <p:spPr>
          <a:xfrm rot="1010993" flipH="1">
            <a:off x="5790933" y="113828"/>
            <a:ext cx="2164111" cy="1130977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340" name="Google Shape;340;p29"/>
          <p:cNvSpPr/>
          <p:nvPr/>
        </p:nvSpPr>
        <p:spPr>
          <a:xfrm flipH="1">
            <a:off x="65450" y="124650"/>
            <a:ext cx="68121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341" name="Google Shape;341;p29"/>
          <p:cNvSpPr/>
          <p:nvPr/>
        </p:nvSpPr>
        <p:spPr>
          <a:xfrm rot="808539" flipH="1">
            <a:off x="5680874" y="158562"/>
            <a:ext cx="2164079" cy="1085278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342" name="Google Shape;342;p29"/>
          <p:cNvSpPr/>
          <p:nvPr/>
        </p:nvSpPr>
        <p:spPr>
          <a:xfrm flipH="1">
            <a:off x="0" y="163150"/>
            <a:ext cx="6877500" cy="574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>
              <a:highlight>
                <a:schemeClr val="lt1"/>
              </a:highlight>
            </a:endParaRPr>
          </a:p>
        </p:txBody>
      </p:sp>
      <p:sp>
        <p:nvSpPr>
          <p:cNvPr id="343" name="Google Shape;343;p29"/>
          <p:cNvSpPr txBox="1"/>
          <p:nvPr/>
        </p:nvSpPr>
        <p:spPr>
          <a:xfrm flipH="1">
            <a:off x="1019257" y="252594"/>
            <a:ext cx="6048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Primary Outcome: Longitudinal changes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4" name="Google Shape;344;p29" title="Progetto senza titolo (1).png"/>
          <p:cNvPicPr preferRelativeResize="0"/>
          <p:nvPr/>
        </p:nvPicPr>
        <p:blipFill rotWithShape="1">
          <a:blip r:embed="rId4">
            <a:alphaModFix/>
          </a:blip>
          <a:srcRect l="35169" t="6472" r="51797" b="64232"/>
          <a:stretch/>
        </p:blipFill>
        <p:spPr>
          <a:xfrm>
            <a:off x="1500550" y="737650"/>
            <a:ext cx="1711301" cy="2163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29" title="Progetto senza titolo (1).png"/>
          <p:cNvPicPr preferRelativeResize="0"/>
          <p:nvPr/>
        </p:nvPicPr>
        <p:blipFill rotWithShape="1">
          <a:blip r:embed="rId4">
            <a:alphaModFix/>
          </a:blip>
          <a:srcRect l="42560" t="33618" r="45553" b="33674"/>
          <a:stretch/>
        </p:blipFill>
        <p:spPr>
          <a:xfrm>
            <a:off x="4475275" y="637874"/>
            <a:ext cx="1523650" cy="2358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29" title="Progetto senza titolo (1).png"/>
          <p:cNvPicPr preferRelativeResize="0"/>
          <p:nvPr/>
        </p:nvPicPr>
        <p:blipFill rotWithShape="1">
          <a:blip r:embed="rId4">
            <a:alphaModFix/>
          </a:blip>
          <a:srcRect l="35169" t="6472" r="51797" b="64232"/>
          <a:stretch/>
        </p:blipFill>
        <p:spPr>
          <a:xfrm>
            <a:off x="1559400" y="2727000"/>
            <a:ext cx="1711301" cy="2163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29" title="Progetto senza titolo (1).png"/>
          <p:cNvPicPr preferRelativeResize="0"/>
          <p:nvPr/>
        </p:nvPicPr>
        <p:blipFill rotWithShape="1">
          <a:blip r:embed="rId4">
            <a:alphaModFix/>
          </a:blip>
          <a:srcRect l="51869" t="64722" r="34136" b="7132"/>
          <a:stretch/>
        </p:blipFill>
        <p:spPr>
          <a:xfrm>
            <a:off x="4852153" y="2726990"/>
            <a:ext cx="1821974" cy="2061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8" name="Google Shape;348;p29"/>
          <p:cNvCxnSpPr>
            <a:stCxn id="344" idx="3"/>
            <a:endCxn id="345" idx="1"/>
          </p:cNvCxnSpPr>
          <p:nvPr/>
        </p:nvCxnSpPr>
        <p:spPr>
          <a:xfrm rot="10800000" flipH="1">
            <a:off x="3211851" y="1817100"/>
            <a:ext cx="1263300" cy="24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349" name="Google Shape;349;p29"/>
          <p:cNvCxnSpPr>
            <a:endCxn id="347" idx="1"/>
          </p:cNvCxnSpPr>
          <p:nvPr/>
        </p:nvCxnSpPr>
        <p:spPr>
          <a:xfrm rot="10800000" flipH="1">
            <a:off x="3101653" y="3757578"/>
            <a:ext cx="1750500" cy="6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350" name="Google Shape;350;p29"/>
          <p:cNvSpPr/>
          <p:nvPr/>
        </p:nvSpPr>
        <p:spPr>
          <a:xfrm>
            <a:off x="6089600" y="1619475"/>
            <a:ext cx="2158500" cy="301500"/>
          </a:xfrm>
          <a:prstGeom prst="roundRect">
            <a:avLst>
              <a:gd name="adj" fmla="val 16667"/>
            </a:avLst>
          </a:prstGeom>
          <a:solidFill>
            <a:srgbClr val="FFE599"/>
          </a:solidFill>
          <a:ln w="952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b="1">
                <a:latin typeface="Calibri"/>
                <a:ea typeface="Calibri"/>
                <a:cs typeface="Calibri"/>
                <a:sym typeface="Calibri"/>
              </a:rPr>
              <a:t>MUSCLE GAIN </a:t>
            </a:r>
            <a:r>
              <a:rPr lang="it" b="1" u="sng">
                <a:latin typeface="Calibri"/>
                <a:ea typeface="Calibri"/>
                <a:cs typeface="Calibri"/>
                <a:sym typeface="Calibri"/>
              </a:rPr>
              <a:t>&gt;</a:t>
            </a:r>
            <a:r>
              <a:rPr lang="it" b="1">
                <a:latin typeface="Calibri"/>
                <a:ea typeface="Calibri"/>
                <a:cs typeface="Calibri"/>
                <a:sym typeface="Calibri"/>
              </a:rPr>
              <a:t>10%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29"/>
          <p:cNvSpPr/>
          <p:nvPr/>
        </p:nvSpPr>
        <p:spPr>
          <a:xfrm>
            <a:off x="6187175" y="3658100"/>
            <a:ext cx="2158500" cy="301500"/>
          </a:xfrm>
          <a:prstGeom prst="roundRect">
            <a:avLst>
              <a:gd name="adj" fmla="val 16667"/>
            </a:avLst>
          </a:prstGeom>
          <a:solidFill>
            <a:srgbClr val="FFE599"/>
          </a:solidFill>
          <a:ln w="952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b="1">
                <a:latin typeface="Calibri"/>
                <a:ea typeface="Calibri"/>
                <a:cs typeface="Calibri"/>
                <a:sym typeface="Calibri"/>
              </a:rPr>
              <a:t>REVERSED SARCOPENIA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29"/>
          <p:cNvSpPr txBox="1"/>
          <p:nvPr/>
        </p:nvSpPr>
        <p:spPr>
          <a:xfrm>
            <a:off x="2731723" y="1814700"/>
            <a:ext cx="29073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200" b="1">
                <a:solidFill>
                  <a:schemeClr val="dk2"/>
                </a:solidFill>
                <a:highlight>
                  <a:srgbClr val="FCD966"/>
                </a:highlight>
              </a:rPr>
              <a:t>32 </a:t>
            </a:r>
            <a:r>
              <a:rPr lang="it" sz="1800">
                <a:solidFill>
                  <a:schemeClr val="dk2"/>
                </a:solidFill>
              </a:rPr>
              <a:t>patients, 46%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353" name="Google Shape;353;p29"/>
          <p:cNvSpPr txBox="1"/>
          <p:nvPr/>
        </p:nvSpPr>
        <p:spPr>
          <a:xfrm>
            <a:off x="2877315" y="3925340"/>
            <a:ext cx="29073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 b="1">
                <a:solidFill>
                  <a:schemeClr val="dk2"/>
                </a:solidFill>
                <a:highlight>
                  <a:srgbClr val="FFF2CC"/>
                </a:highlight>
              </a:rPr>
              <a:t>14</a:t>
            </a:r>
            <a:r>
              <a:rPr lang="it" sz="1800">
                <a:solidFill>
                  <a:schemeClr val="dk2"/>
                </a:solidFill>
              </a:rPr>
              <a:t> patients, 19%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354" name="Google Shape;354;p29"/>
          <p:cNvSpPr txBox="1"/>
          <p:nvPr/>
        </p:nvSpPr>
        <p:spPr>
          <a:xfrm>
            <a:off x="6608425" y="1814700"/>
            <a:ext cx="20868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 i="1">
                <a:solidFill>
                  <a:srgbClr val="535353"/>
                </a:solidFill>
                <a:latin typeface="Calibri"/>
                <a:ea typeface="Calibri"/>
                <a:cs typeface="Calibri"/>
                <a:sym typeface="Calibri"/>
              </a:rPr>
              <a:t>Gioia S Liv Int 2021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Google Shape;359;p30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623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30"/>
          <p:cNvSpPr txBox="1"/>
          <p:nvPr/>
        </p:nvSpPr>
        <p:spPr>
          <a:xfrm>
            <a:off x="79605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Simone Di Cola, AISF Congress 2026</a:t>
            </a:r>
            <a:endParaRPr sz="13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30"/>
          <p:cNvSpPr txBox="1"/>
          <p:nvPr/>
        </p:nvSpPr>
        <p:spPr>
          <a:xfrm>
            <a:off x="5258950" y="4852200"/>
            <a:ext cx="31677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 i="1">
                <a:solidFill>
                  <a:srgbClr val="535353"/>
                </a:solidFill>
                <a:latin typeface="Calibri"/>
                <a:ea typeface="Calibri"/>
                <a:cs typeface="Calibri"/>
                <a:sym typeface="Calibri"/>
              </a:rPr>
              <a:t>Di Cola S, submitted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30"/>
          <p:cNvSpPr/>
          <p:nvPr/>
        </p:nvSpPr>
        <p:spPr>
          <a:xfrm>
            <a:off x="6080514" y="4439114"/>
            <a:ext cx="44700" cy="66600"/>
          </a:xfrm>
          <a:prstGeom prst="rect">
            <a:avLst/>
          </a:prstGeom>
          <a:solidFill>
            <a:srgbClr val="F4D5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p30"/>
          <p:cNvSpPr txBox="1"/>
          <p:nvPr/>
        </p:nvSpPr>
        <p:spPr>
          <a:xfrm>
            <a:off x="5987405" y="4319883"/>
            <a:ext cx="87000" cy="1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7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endParaRPr sz="7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4" name="Google Shape;364;p30"/>
          <p:cNvSpPr/>
          <p:nvPr/>
        </p:nvSpPr>
        <p:spPr>
          <a:xfrm rot="1577491" flipH="1">
            <a:off x="5828973" y="113854"/>
            <a:ext cx="2163957" cy="1131016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365" name="Google Shape;365;p30"/>
          <p:cNvSpPr/>
          <p:nvPr/>
        </p:nvSpPr>
        <p:spPr>
          <a:xfrm rot="1010993" flipH="1">
            <a:off x="5790933" y="113828"/>
            <a:ext cx="2164111" cy="1130977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366" name="Google Shape;366;p30"/>
          <p:cNvSpPr/>
          <p:nvPr/>
        </p:nvSpPr>
        <p:spPr>
          <a:xfrm flipH="1">
            <a:off x="65450" y="124650"/>
            <a:ext cx="68121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367" name="Google Shape;367;p30"/>
          <p:cNvSpPr/>
          <p:nvPr/>
        </p:nvSpPr>
        <p:spPr>
          <a:xfrm rot="808539" flipH="1">
            <a:off x="5680874" y="158562"/>
            <a:ext cx="2164079" cy="1085278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368" name="Google Shape;368;p30"/>
          <p:cNvSpPr/>
          <p:nvPr/>
        </p:nvSpPr>
        <p:spPr>
          <a:xfrm flipH="1">
            <a:off x="0" y="163150"/>
            <a:ext cx="6877500" cy="574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>
              <a:highlight>
                <a:schemeClr val="lt1"/>
              </a:highlight>
            </a:endParaRPr>
          </a:p>
        </p:txBody>
      </p:sp>
      <p:sp>
        <p:nvSpPr>
          <p:cNvPr id="369" name="Google Shape;369;p30"/>
          <p:cNvSpPr txBox="1"/>
          <p:nvPr/>
        </p:nvSpPr>
        <p:spPr>
          <a:xfrm flipH="1">
            <a:off x="1019257" y="252594"/>
            <a:ext cx="6048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Secondary Outcome: Prognostic impact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0" name="Google Shape;370;p30" title="simboli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8225" y="937768"/>
            <a:ext cx="7029802" cy="3954274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0"/>
          <p:cNvSpPr txBox="1"/>
          <p:nvPr/>
        </p:nvSpPr>
        <p:spPr>
          <a:xfrm>
            <a:off x="1346065" y="1584312"/>
            <a:ext cx="604200" cy="3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44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p30"/>
          <p:cNvSpPr txBox="1"/>
          <p:nvPr/>
        </p:nvSpPr>
        <p:spPr>
          <a:xfrm>
            <a:off x="2751179" y="1584312"/>
            <a:ext cx="604200" cy="3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22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30"/>
          <p:cNvSpPr txBox="1"/>
          <p:nvPr/>
        </p:nvSpPr>
        <p:spPr>
          <a:xfrm>
            <a:off x="4343593" y="1584312"/>
            <a:ext cx="604200" cy="3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p30"/>
          <p:cNvSpPr txBox="1"/>
          <p:nvPr/>
        </p:nvSpPr>
        <p:spPr>
          <a:xfrm>
            <a:off x="5728793" y="1540340"/>
            <a:ext cx="604200" cy="3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14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Google Shape;375;p30"/>
          <p:cNvSpPr txBox="1"/>
          <p:nvPr/>
        </p:nvSpPr>
        <p:spPr>
          <a:xfrm>
            <a:off x="7113993" y="1562447"/>
            <a:ext cx="604200" cy="3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31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6" name="Google Shape;376;p30"/>
          <p:cNvSpPr txBox="1"/>
          <p:nvPr/>
        </p:nvSpPr>
        <p:spPr>
          <a:xfrm>
            <a:off x="3243093" y="4028697"/>
            <a:ext cx="604200" cy="3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18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7" name="Google Shape;377;p30"/>
          <p:cNvSpPr txBox="1"/>
          <p:nvPr/>
        </p:nvSpPr>
        <p:spPr>
          <a:xfrm>
            <a:off x="4861918" y="4028697"/>
            <a:ext cx="604200" cy="3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47</a:t>
            </a:r>
            <a:endParaRPr sz="18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Google Shape;378;p30"/>
          <p:cNvSpPr/>
          <p:nvPr/>
        </p:nvSpPr>
        <p:spPr>
          <a:xfrm rot="-5400000">
            <a:off x="51900" y="2218025"/>
            <a:ext cx="1208400" cy="279900"/>
          </a:xfrm>
          <a:prstGeom prst="roundRect">
            <a:avLst>
              <a:gd name="adj" fmla="val 16667"/>
            </a:avLst>
          </a:prstGeom>
          <a:solidFill>
            <a:srgbClr val="B6D7A8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6 months</a:t>
            </a:r>
            <a:endParaRPr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30"/>
          <p:cNvSpPr/>
          <p:nvPr/>
        </p:nvSpPr>
        <p:spPr>
          <a:xfrm rot="-5400000">
            <a:off x="51900" y="3545363"/>
            <a:ext cx="1208400" cy="279900"/>
          </a:xfrm>
          <a:prstGeom prst="roundRect">
            <a:avLst>
              <a:gd name="adj" fmla="val 16667"/>
            </a:avLst>
          </a:prstGeom>
          <a:solidFill>
            <a:srgbClr val="F9CB9C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12 months</a:t>
            </a:r>
            <a:endParaRPr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30"/>
          <p:cNvSpPr/>
          <p:nvPr/>
        </p:nvSpPr>
        <p:spPr>
          <a:xfrm>
            <a:off x="1162225" y="2755250"/>
            <a:ext cx="840900" cy="235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OHE</a:t>
            </a:r>
            <a:endParaRPr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p30"/>
          <p:cNvSpPr/>
          <p:nvPr/>
        </p:nvSpPr>
        <p:spPr>
          <a:xfrm>
            <a:off x="2220544" y="2755250"/>
            <a:ext cx="1556100" cy="235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PERSISTENT ASCITES</a:t>
            </a:r>
            <a:endParaRPr sz="12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30"/>
          <p:cNvSpPr/>
          <p:nvPr/>
        </p:nvSpPr>
        <p:spPr>
          <a:xfrm>
            <a:off x="3960912" y="2755250"/>
            <a:ext cx="1176000" cy="235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REBLEEDING</a:t>
            </a:r>
            <a:endParaRPr sz="12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30"/>
          <p:cNvSpPr/>
          <p:nvPr/>
        </p:nvSpPr>
        <p:spPr>
          <a:xfrm>
            <a:off x="5650805" y="2763799"/>
            <a:ext cx="682200" cy="218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AKI</a:t>
            </a:r>
            <a:endParaRPr sz="12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4" name="Google Shape;384;p30"/>
          <p:cNvSpPr/>
          <p:nvPr/>
        </p:nvSpPr>
        <p:spPr>
          <a:xfrm>
            <a:off x="6677300" y="2763800"/>
            <a:ext cx="1134900" cy="235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INFECTIONS</a:t>
            </a:r>
            <a:endParaRPr sz="12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Google Shape;385;p30"/>
          <p:cNvSpPr/>
          <p:nvPr/>
        </p:nvSpPr>
        <p:spPr>
          <a:xfrm>
            <a:off x="2871300" y="3903975"/>
            <a:ext cx="1134900" cy="235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OLT/DEATH</a:t>
            </a:r>
            <a:endParaRPr sz="12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Google Shape;386;p30"/>
          <p:cNvSpPr/>
          <p:nvPr/>
        </p:nvSpPr>
        <p:spPr>
          <a:xfrm>
            <a:off x="4460675" y="3903975"/>
            <a:ext cx="1405200" cy="235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HOSPITALIZATION</a:t>
            </a:r>
            <a:endParaRPr sz="12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1" name="Google Shape;391;p31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623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p31"/>
          <p:cNvSpPr txBox="1"/>
          <p:nvPr/>
        </p:nvSpPr>
        <p:spPr>
          <a:xfrm>
            <a:off x="79605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Simone Di Cola, AISF Congress 2026</a:t>
            </a:r>
            <a:endParaRPr sz="13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31"/>
          <p:cNvSpPr txBox="1"/>
          <p:nvPr/>
        </p:nvSpPr>
        <p:spPr>
          <a:xfrm>
            <a:off x="5258950" y="4852200"/>
            <a:ext cx="31677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 i="1">
                <a:solidFill>
                  <a:srgbClr val="535353"/>
                </a:solidFill>
                <a:latin typeface="Calibri"/>
                <a:ea typeface="Calibri"/>
                <a:cs typeface="Calibri"/>
                <a:sym typeface="Calibri"/>
              </a:rPr>
              <a:t>Di Cola S, submitted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31"/>
          <p:cNvSpPr/>
          <p:nvPr/>
        </p:nvSpPr>
        <p:spPr>
          <a:xfrm>
            <a:off x="6080514" y="4439114"/>
            <a:ext cx="44700" cy="66600"/>
          </a:xfrm>
          <a:prstGeom prst="rect">
            <a:avLst/>
          </a:prstGeom>
          <a:solidFill>
            <a:srgbClr val="F4D5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31"/>
          <p:cNvSpPr txBox="1"/>
          <p:nvPr/>
        </p:nvSpPr>
        <p:spPr>
          <a:xfrm>
            <a:off x="5987405" y="4319883"/>
            <a:ext cx="87000" cy="1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7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endParaRPr sz="7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96" name="Google Shape;396;p31"/>
          <p:cNvSpPr/>
          <p:nvPr/>
        </p:nvSpPr>
        <p:spPr>
          <a:xfrm rot="1577491" flipH="1">
            <a:off x="5828973" y="113854"/>
            <a:ext cx="2163957" cy="1131016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397" name="Google Shape;397;p31"/>
          <p:cNvSpPr/>
          <p:nvPr/>
        </p:nvSpPr>
        <p:spPr>
          <a:xfrm rot="1010993" flipH="1">
            <a:off x="5790933" y="113828"/>
            <a:ext cx="2164111" cy="1130977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398" name="Google Shape;398;p31"/>
          <p:cNvSpPr/>
          <p:nvPr/>
        </p:nvSpPr>
        <p:spPr>
          <a:xfrm flipH="1">
            <a:off x="65450" y="124650"/>
            <a:ext cx="68121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399" name="Google Shape;399;p31"/>
          <p:cNvSpPr/>
          <p:nvPr/>
        </p:nvSpPr>
        <p:spPr>
          <a:xfrm rot="808539" flipH="1">
            <a:off x="5680874" y="158562"/>
            <a:ext cx="2164079" cy="1085278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400" name="Google Shape;400;p31"/>
          <p:cNvSpPr/>
          <p:nvPr/>
        </p:nvSpPr>
        <p:spPr>
          <a:xfrm flipH="1">
            <a:off x="0" y="163150"/>
            <a:ext cx="6877500" cy="574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>
              <a:highlight>
                <a:schemeClr val="lt1"/>
              </a:highlight>
            </a:endParaRPr>
          </a:p>
        </p:txBody>
      </p:sp>
      <p:sp>
        <p:nvSpPr>
          <p:cNvPr id="401" name="Google Shape;401;p31"/>
          <p:cNvSpPr txBox="1"/>
          <p:nvPr/>
        </p:nvSpPr>
        <p:spPr>
          <a:xfrm flipH="1">
            <a:off x="1019257" y="252594"/>
            <a:ext cx="6048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Secondary Outcome: Hepatic Encephalopathy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2" name="Google Shape;402;p31" title="simboli.png"/>
          <p:cNvPicPr preferRelativeResize="0"/>
          <p:nvPr/>
        </p:nvPicPr>
        <p:blipFill rotWithShape="1">
          <a:blip r:embed="rId4">
            <a:alphaModFix/>
          </a:blip>
          <a:srcRect l="1570" t="27124" r="80190" b="50117"/>
          <a:stretch/>
        </p:blipFill>
        <p:spPr>
          <a:xfrm>
            <a:off x="-26225" y="315947"/>
            <a:ext cx="2222131" cy="1559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31"/>
          <p:cNvPicPr preferRelativeResize="0"/>
          <p:nvPr/>
        </p:nvPicPr>
        <p:blipFill rotWithShape="1">
          <a:blip r:embed="rId5">
            <a:alphaModFix/>
          </a:blip>
          <a:srcRect b="4352"/>
          <a:stretch/>
        </p:blipFill>
        <p:spPr>
          <a:xfrm>
            <a:off x="1711725" y="2580050"/>
            <a:ext cx="1847850" cy="20771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rgbClr val="000000">
                <a:alpha val="50000"/>
              </a:srgbClr>
            </a:outerShdw>
          </a:effectLst>
        </p:spPr>
      </p:pic>
      <p:pic>
        <p:nvPicPr>
          <p:cNvPr id="404" name="Google Shape;404;p31"/>
          <p:cNvPicPr preferRelativeResize="0"/>
          <p:nvPr/>
        </p:nvPicPr>
        <p:blipFill rotWithShape="1">
          <a:blip r:embed="rId6">
            <a:alphaModFix/>
          </a:blip>
          <a:srcRect t="73935"/>
          <a:stretch/>
        </p:blipFill>
        <p:spPr>
          <a:xfrm>
            <a:off x="1709300" y="1083225"/>
            <a:ext cx="1847850" cy="1496825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rgbClr val="000000">
                <a:alpha val="50000"/>
              </a:srgbClr>
            </a:outerShdw>
          </a:effectLst>
        </p:spPr>
      </p:pic>
      <p:cxnSp>
        <p:nvCxnSpPr>
          <p:cNvPr id="405" name="Google Shape;405;p31"/>
          <p:cNvCxnSpPr/>
          <p:nvPr/>
        </p:nvCxnSpPr>
        <p:spPr>
          <a:xfrm>
            <a:off x="3903500" y="2707450"/>
            <a:ext cx="1239600" cy="0"/>
          </a:xfrm>
          <a:prstGeom prst="straightConnector1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406" name="Google Shape;406;p31"/>
          <p:cNvSpPr/>
          <p:nvPr/>
        </p:nvSpPr>
        <p:spPr>
          <a:xfrm>
            <a:off x="5327900" y="2072800"/>
            <a:ext cx="1239600" cy="1269300"/>
          </a:xfrm>
          <a:prstGeom prst="ellipse">
            <a:avLst/>
          </a:prstGeom>
          <a:solidFill>
            <a:srgbClr val="F4CCCC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31"/>
          <p:cNvSpPr txBox="1"/>
          <p:nvPr/>
        </p:nvSpPr>
        <p:spPr>
          <a:xfrm>
            <a:off x="4939774" y="2365829"/>
            <a:ext cx="20289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RECURRENT</a:t>
            </a:r>
            <a:endParaRPr sz="18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HE</a:t>
            </a:r>
            <a:endParaRPr sz="18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 sz="1800" i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n=15</a:t>
            </a:r>
            <a:endParaRPr sz="1800" i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8" name="Google Shape;408;p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799051" y="2379100"/>
            <a:ext cx="704900" cy="166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" name="Google Shape;413;p32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035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sp>
        <p:nvSpPr>
          <p:cNvPr id="414" name="Google Shape;414;p32"/>
          <p:cNvSpPr txBox="1"/>
          <p:nvPr/>
        </p:nvSpPr>
        <p:spPr>
          <a:xfrm>
            <a:off x="80193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Simone Di Cola, AISF Congress 2026</a:t>
            </a:r>
            <a:endParaRPr sz="13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32"/>
          <p:cNvSpPr txBox="1"/>
          <p:nvPr/>
        </p:nvSpPr>
        <p:spPr>
          <a:xfrm>
            <a:off x="5258950" y="4852200"/>
            <a:ext cx="31677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 i="1">
                <a:solidFill>
                  <a:srgbClr val="535353"/>
                </a:solidFill>
                <a:latin typeface="Calibri"/>
                <a:ea typeface="Calibri"/>
                <a:cs typeface="Calibri"/>
                <a:sym typeface="Calibri"/>
              </a:rPr>
              <a:t>Di Cola S, submitted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32"/>
          <p:cNvSpPr/>
          <p:nvPr/>
        </p:nvSpPr>
        <p:spPr>
          <a:xfrm>
            <a:off x="6080514" y="4439114"/>
            <a:ext cx="44700" cy="66600"/>
          </a:xfrm>
          <a:prstGeom prst="rect">
            <a:avLst/>
          </a:prstGeom>
          <a:solidFill>
            <a:srgbClr val="F4D5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p32"/>
          <p:cNvSpPr txBox="1"/>
          <p:nvPr/>
        </p:nvSpPr>
        <p:spPr>
          <a:xfrm>
            <a:off x="5987405" y="4319883"/>
            <a:ext cx="87000" cy="1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7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endParaRPr sz="7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18" name="Google Shape;418;p32"/>
          <p:cNvSpPr/>
          <p:nvPr/>
        </p:nvSpPr>
        <p:spPr>
          <a:xfrm rot="1577491" flipH="1">
            <a:off x="5828973" y="113854"/>
            <a:ext cx="2163957" cy="1131016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419" name="Google Shape;419;p32"/>
          <p:cNvSpPr/>
          <p:nvPr/>
        </p:nvSpPr>
        <p:spPr>
          <a:xfrm rot="1010993" flipH="1">
            <a:off x="5790933" y="113828"/>
            <a:ext cx="2164111" cy="1130977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420" name="Google Shape;420;p32"/>
          <p:cNvSpPr/>
          <p:nvPr/>
        </p:nvSpPr>
        <p:spPr>
          <a:xfrm flipH="1">
            <a:off x="65450" y="124650"/>
            <a:ext cx="68121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421" name="Google Shape;421;p32"/>
          <p:cNvSpPr/>
          <p:nvPr/>
        </p:nvSpPr>
        <p:spPr>
          <a:xfrm rot="808539" flipH="1">
            <a:off x="5680874" y="158562"/>
            <a:ext cx="2164079" cy="1085278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422" name="Google Shape;422;p32"/>
          <p:cNvSpPr/>
          <p:nvPr/>
        </p:nvSpPr>
        <p:spPr>
          <a:xfrm flipH="1">
            <a:off x="0" y="163150"/>
            <a:ext cx="6877500" cy="574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>
              <a:highlight>
                <a:schemeClr val="lt1"/>
              </a:highlight>
            </a:endParaRPr>
          </a:p>
        </p:txBody>
      </p:sp>
      <p:sp>
        <p:nvSpPr>
          <p:cNvPr id="423" name="Google Shape;423;p32"/>
          <p:cNvSpPr txBox="1"/>
          <p:nvPr/>
        </p:nvSpPr>
        <p:spPr>
          <a:xfrm flipH="1">
            <a:off x="1019257" y="252594"/>
            <a:ext cx="6048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Secondary Outcome: Hepatic Encephalopathy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4" name="Google Shape;424;p32" title="simboli.png"/>
          <p:cNvPicPr preferRelativeResize="0"/>
          <p:nvPr/>
        </p:nvPicPr>
        <p:blipFill rotWithShape="1">
          <a:blip r:embed="rId4">
            <a:alphaModFix/>
          </a:blip>
          <a:srcRect l="1570" t="27124" r="80190" b="50117"/>
          <a:stretch/>
        </p:blipFill>
        <p:spPr>
          <a:xfrm>
            <a:off x="-26225" y="315947"/>
            <a:ext cx="2222131" cy="1559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62880" y="818804"/>
            <a:ext cx="3946800" cy="4044926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32"/>
          <p:cNvSpPr/>
          <p:nvPr/>
        </p:nvSpPr>
        <p:spPr>
          <a:xfrm>
            <a:off x="2067225" y="2757525"/>
            <a:ext cx="3946800" cy="218100"/>
          </a:xfrm>
          <a:prstGeom prst="frame">
            <a:avLst>
              <a:gd name="adj1" fmla="val 7944"/>
            </a:avLst>
          </a:prstGeom>
          <a:solidFill>
            <a:srgbClr val="FCD966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" name="Google Shape;427;p32"/>
          <p:cNvSpPr/>
          <p:nvPr/>
        </p:nvSpPr>
        <p:spPr>
          <a:xfrm>
            <a:off x="2069715" y="2994872"/>
            <a:ext cx="3946800" cy="218100"/>
          </a:xfrm>
          <a:prstGeom prst="frame">
            <a:avLst>
              <a:gd name="adj1" fmla="val 7944"/>
            </a:avLst>
          </a:prstGeom>
          <a:solidFill>
            <a:srgbClr val="FCD966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32"/>
          <p:cNvSpPr txBox="1"/>
          <p:nvPr/>
        </p:nvSpPr>
        <p:spPr>
          <a:xfrm flipH="1">
            <a:off x="653817" y="2262056"/>
            <a:ext cx="646800" cy="4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Age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29" name="Google Shape;429;p32"/>
          <p:cNvCxnSpPr/>
          <p:nvPr/>
        </p:nvCxnSpPr>
        <p:spPr>
          <a:xfrm>
            <a:off x="891325" y="1389075"/>
            <a:ext cx="0" cy="823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430" name="Google Shape;430;p32"/>
          <p:cNvSpPr txBox="1"/>
          <p:nvPr/>
        </p:nvSpPr>
        <p:spPr>
          <a:xfrm flipH="1">
            <a:off x="579855" y="4057425"/>
            <a:ext cx="698100" cy="4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Previous HE</a:t>
            </a:r>
            <a:endParaRPr sz="13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1" name="Google Shape;431;p32" title="simboli.png"/>
          <p:cNvPicPr preferRelativeResize="0"/>
          <p:nvPr/>
        </p:nvPicPr>
        <p:blipFill rotWithShape="1">
          <a:blip r:embed="rId4">
            <a:alphaModFix/>
          </a:blip>
          <a:srcRect l="1570" t="27124" r="80190" b="50117"/>
          <a:stretch/>
        </p:blipFill>
        <p:spPr>
          <a:xfrm>
            <a:off x="817601" y="4188399"/>
            <a:ext cx="873206" cy="61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p32" title="Progetto senza titolo (3).png"/>
          <p:cNvPicPr preferRelativeResize="0"/>
          <p:nvPr/>
        </p:nvPicPr>
        <p:blipFill rotWithShape="1">
          <a:blip r:embed="rId6">
            <a:alphaModFix/>
          </a:blip>
          <a:srcRect l="3359" t="10676" r="76961" b="10880"/>
          <a:stretch/>
        </p:blipFill>
        <p:spPr>
          <a:xfrm>
            <a:off x="779804" y="3889700"/>
            <a:ext cx="394848" cy="885349"/>
          </a:xfrm>
          <a:prstGeom prst="rect">
            <a:avLst/>
          </a:prstGeom>
          <a:noFill/>
          <a:ln>
            <a:noFill/>
          </a:ln>
        </p:spPr>
      </p:pic>
      <p:sp>
        <p:nvSpPr>
          <p:cNvPr id="433" name="Google Shape;433;p32"/>
          <p:cNvSpPr txBox="1"/>
          <p:nvPr/>
        </p:nvSpPr>
        <p:spPr>
          <a:xfrm flipH="1">
            <a:off x="602530" y="3245500"/>
            <a:ext cx="698100" cy="4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MELD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4" name="Google Shape;434;p32" title="Progetto senza titolo (3).png"/>
          <p:cNvPicPr preferRelativeResize="0"/>
          <p:nvPr/>
        </p:nvPicPr>
        <p:blipFill rotWithShape="1">
          <a:blip r:embed="rId6">
            <a:alphaModFix/>
          </a:blip>
          <a:srcRect l="67515" t="10778" r="2934" b="10778"/>
          <a:stretch/>
        </p:blipFill>
        <p:spPr>
          <a:xfrm>
            <a:off x="779804" y="3062450"/>
            <a:ext cx="592901" cy="885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" name="Google Shape;435;p32" title="Progetto senza titolo (3).png"/>
          <p:cNvPicPr preferRelativeResize="0"/>
          <p:nvPr/>
        </p:nvPicPr>
        <p:blipFill rotWithShape="1">
          <a:blip r:embed="rId6">
            <a:alphaModFix/>
          </a:blip>
          <a:srcRect l="32220" t="8911" r="42427" b="12645"/>
          <a:stretch/>
        </p:blipFill>
        <p:spPr>
          <a:xfrm>
            <a:off x="746816" y="2234950"/>
            <a:ext cx="508675" cy="885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/>
          <p:nvPr/>
        </p:nvSpPr>
        <p:spPr>
          <a:xfrm rot="-1577429">
            <a:off x="398434" y="1492247"/>
            <a:ext cx="7167396" cy="3746307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15"/>
          <p:cNvSpPr/>
          <p:nvPr/>
        </p:nvSpPr>
        <p:spPr>
          <a:xfrm rot="-1010941">
            <a:off x="523793" y="1492224"/>
            <a:ext cx="7167486" cy="3746368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15"/>
          <p:cNvSpPr/>
          <p:nvPr/>
        </p:nvSpPr>
        <p:spPr>
          <a:xfrm>
            <a:off x="3571875" y="1579575"/>
            <a:ext cx="5635500" cy="3675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15"/>
          <p:cNvSpPr/>
          <p:nvPr/>
        </p:nvSpPr>
        <p:spPr>
          <a:xfrm rot="-808602">
            <a:off x="888561" y="1640186"/>
            <a:ext cx="7167561" cy="3594842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15"/>
          <p:cNvSpPr/>
          <p:nvPr/>
        </p:nvSpPr>
        <p:spPr>
          <a:xfrm>
            <a:off x="4079875" y="1690700"/>
            <a:ext cx="4899300" cy="3564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>
                <a:highlight>
                  <a:schemeClr val="lt1"/>
                </a:highlight>
              </a:rPr>
              <a:t>Dichiaro di non aver avuto negli ultimi 24 mesi </a:t>
            </a:r>
            <a:endParaRPr>
              <a:highlight>
                <a:schemeClr val="lt1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>
                <a:highlight>
                  <a:schemeClr val="lt1"/>
                </a:highlight>
              </a:rPr>
              <a:t>conflitto d’interesse in relazione a questa presentazione</a:t>
            </a:r>
            <a:endParaRPr>
              <a:highlight>
                <a:schemeClr val="lt1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highlight>
                <a:schemeClr val="lt1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>
                <a:highlight>
                  <a:schemeClr val="lt1"/>
                </a:highlight>
              </a:rPr>
              <a:t>e</a:t>
            </a:r>
            <a:endParaRPr>
              <a:highlight>
                <a:schemeClr val="lt1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highlight>
                <a:schemeClr val="lt1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>
                <a:highlight>
                  <a:schemeClr val="lt1"/>
                </a:highlight>
              </a:rPr>
              <a:t>che la presentazione non contiene discussione</a:t>
            </a:r>
            <a:endParaRPr>
              <a:highlight>
                <a:schemeClr val="lt1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">
                <a:highlight>
                  <a:schemeClr val="lt1"/>
                </a:highlight>
              </a:rPr>
              <a:t>di farmaci in studio o ad uso off-label</a:t>
            </a:r>
            <a:endParaRPr>
              <a:highlight>
                <a:schemeClr val="lt1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highlight>
                <a:schemeClr val="lt1"/>
              </a:highlight>
            </a:endParaRPr>
          </a:p>
        </p:txBody>
      </p:sp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51000" y="3416319"/>
            <a:ext cx="2371725" cy="984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" name="Google Shape;440;p33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035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Google Shape;441;p33"/>
          <p:cNvSpPr txBox="1"/>
          <p:nvPr/>
        </p:nvSpPr>
        <p:spPr>
          <a:xfrm>
            <a:off x="80193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Simone Di Cola, AISF Congress 2026</a:t>
            </a:r>
            <a:endParaRPr sz="13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p33"/>
          <p:cNvSpPr txBox="1"/>
          <p:nvPr/>
        </p:nvSpPr>
        <p:spPr>
          <a:xfrm>
            <a:off x="5258950" y="4852200"/>
            <a:ext cx="31677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 i="1">
                <a:solidFill>
                  <a:srgbClr val="535353"/>
                </a:solidFill>
                <a:latin typeface="Calibri"/>
                <a:ea typeface="Calibri"/>
                <a:cs typeface="Calibri"/>
                <a:sym typeface="Calibri"/>
              </a:rPr>
              <a:t>Di Cola S, submitted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3" name="Google Shape;443;p33"/>
          <p:cNvSpPr/>
          <p:nvPr/>
        </p:nvSpPr>
        <p:spPr>
          <a:xfrm>
            <a:off x="6080514" y="4439114"/>
            <a:ext cx="44700" cy="66600"/>
          </a:xfrm>
          <a:prstGeom prst="rect">
            <a:avLst/>
          </a:prstGeom>
          <a:solidFill>
            <a:srgbClr val="F4D5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33"/>
          <p:cNvSpPr txBox="1"/>
          <p:nvPr/>
        </p:nvSpPr>
        <p:spPr>
          <a:xfrm>
            <a:off x="5987405" y="4319883"/>
            <a:ext cx="87000" cy="1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7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endParaRPr sz="7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45" name="Google Shape;445;p33"/>
          <p:cNvSpPr/>
          <p:nvPr/>
        </p:nvSpPr>
        <p:spPr>
          <a:xfrm rot="1577491" flipH="1">
            <a:off x="5828973" y="113854"/>
            <a:ext cx="2163957" cy="1131016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446" name="Google Shape;446;p33"/>
          <p:cNvSpPr/>
          <p:nvPr/>
        </p:nvSpPr>
        <p:spPr>
          <a:xfrm rot="1010993" flipH="1">
            <a:off x="5790933" y="113828"/>
            <a:ext cx="2164111" cy="1130977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447" name="Google Shape;447;p33"/>
          <p:cNvSpPr/>
          <p:nvPr/>
        </p:nvSpPr>
        <p:spPr>
          <a:xfrm flipH="1">
            <a:off x="65450" y="124650"/>
            <a:ext cx="68121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448" name="Google Shape;448;p33"/>
          <p:cNvSpPr/>
          <p:nvPr/>
        </p:nvSpPr>
        <p:spPr>
          <a:xfrm rot="808539" flipH="1">
            <a:off x="5680874" y="158562"/>
            <a:ext cx="2164079" cy="1085278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449" name="Google Shape;449;p33"/>
          <p:cNvSpPr/>
          <p:nvPr/>
        </p:nvSpPr>
        <p:spPr>
          <a:xfrm flipH="1">
            <a:off x="0" y="163150"/>
            <a:ext cx="6877500" cy="574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>
              <a:highlight>
                <a:schemeClr val="lt1"/>
              </a:highlight>
            </a:endParaRPr>
          </a:p>
        </p:txBody>
      </p:sp>
      <p:sp>
        <p:nvSpPr>
          <p:cNvPr id="450" name="Google Shape;450;p33"/>
          <p:cNvSpPr txBox="1"/>
          <p:nvPr/>
        </p:nvSpPr>
        <p:spPr>
          <a:xfrm flipH="1">
            <a:off x="1019257" y="252594"/>
            <a:ext cx="6048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Secondary Outcome: clinical complications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1" name="Google Shape;451;p33"/>
          <p:cNvPicPr preferRelativeResize="0"/>
          <p:nvPr/>
        </p:nvPicPr>
        <p:blipFill rotWithShape="1">
          <a:blip r:embed="rId4">
            <a:alphaModFix/>
          </a:blip>
          <a:srcRect l="11223" t="67992" r="60749" b="5355"/>
          <a:stretch/>
        </p:blipFill>
        <p:spPr>
          <a:xfrm>
            <a:off x="1758528" y="1318275"/>
            <a:ext cx="1371450" cy="1158425"/>
          </a:xfrm>
          <a:prstGeom prst="rect">
            <a:avLst/>
          </a:prstGeom>
          <a:noFill/>
          <a:ln>
            <a:noFill/>
          </a:ln>
          <a:effectLst>
            <a:outerShdw blurRad="128588" algn="bl" rotWithShape="0">
              <a:srgbClr val="000000">
                <a:alpha val="50000"/>
              </a:srgbClr>
            </a:outerShdw>
          </a:effectLst>
        </p:spPr>
      </p:pic>
      <p:pic>
        <p:nvPicPr>
          <p:cNvPr id="452" name="Google Shape;452;p33" descr="Immagine"/>
          <p:cNvPicPr preferRelativeResize="0"/>
          <p:nvPr/>
        </p:nvPicPr>
        <p:blipFill rotWithShape="1">
          <a:blip r:embed="rId5">
            <a:alphaModFix/>
          </a:blip>
          <a:srcRect l="5333" t="6146" r="11216" b="3731"/>
          <a:stretch/>
        </p:blipFill>
        <p:spPr>
          <a:xfrm rot="1200040">
            <a:off x="1581400" y="3331814"/>
            <a:ext cx="1456021" cy="994441"/>
          </a:xfrm>
          <a:custGeom>
            <a:avLst/>
            <a:gdLst/>
            <a:ahLst/>
            <a:cxnLst/>
            <a:rect l="l" t="t" r="r" b="b"/>
            <a:pathLst>
              <a:path w="21533" h="21390" extrusionOk="0">
                <a:moveTo>
                  <a:pt x="1496" y="0"/>
                </a:moveTo>
                <a:lnTo>
                  <a:pt x="1163" y="508"/>
                </a:lnTo>
                <a:lnTo>
                  <a:pt x="830" y="1013"/>
                </a:lnTo>
                <a:lnTo>
                  <a:pt x="1398" y="1695"/>
                </a:lnTo>
                <a:cubicBezTo>
                  <a:pt x="1912" y="2307"/>
                  <a:pt x="1959" y="2428"/>
                  <a:pt x="1887" y="2929"/>
                </a:cubicBezTo>
                <a:cubicBezTo>
                  <a:pt x="1747" y="3894"/>
                  <a:pt x="1623" y="3880"/>
                  <a:pt x="921" y="2824"/>
                </a:cubicBezTo>
                <a:cubicBezTo>
                  <a:pt x="469" y="2144"/>
                  <a:pt x="202" y="1870"/>
                  <a:pt x="92" y="1969"/>
                </a:cubicBezTo>
                <a:cubicBezTo>
                  <a:pt x="27" y="2028"/>
                  <a:pt x="-5" y="2080"/>
                  <a:pt x="0" y="2151"/>
                </a:cubicBezTo>
                <a:cubicBezTo>
                  <a:pt x="6" y="2221"/>
                  <a:pt x="48" y="2310"/>
                  <a:pt x="128" y="2441"/>
                </a:cubicBezTo>
                <a:cubicBezTo>
                  <a:pt x="237" y="2620"/>
                  <a:pt x="729" y="3819"/>
                  <a:pt x="1224" y="5104"/>
                </a:cubicBezTo>
                <a:cubicBezTo>
                  <a:pt x="3345" y="10617"/>
                  <a:pt x="5432" y="14390"/>
                  <a:pt x="7757" y="16910"/>
                </a:cubicBezTo>
                <a:cubicBezTo>
                  <a:pt x="9325" y="18610"/>
                  <a:pt x="11050" y="19879"/>
                  <a:pt x="12947" y="20727"/>
                </a:cubicBezTo>
                <a:cubicBezTo>
                  <a:pt x="14779" y="21547"/>
                  <a:pt x="15895" y="21600"/>
                  <a:pt x="16973" y="20921"/>
                </a:cubicBezTo>
                <a:cubicBezTo>
                  <a:pt x="18775" y="19785"/>
                  <a:pt x="19124" y="19419"/>
                  <a:pt x="20071" y="17657"/>
                </a:cubicBezTo>
                <a:cubicBezTo>
                  <a:pt x="20559" y="16750"/>
                  <a:pt x="21217" y="14398"/>
                  <a:pt x="21217" y="13561"/>
                </a:cubicBezTo>
                <a:cubicBezTo>
                  <a:pt x="21217" y="13222"/>
                  <a:pt x="21302" y="12476"/>
                  <a:pt x="21406" y="11903"/>
                </a:cubicBezTo>
                <a:cubicBezTo>
                  <a:pt x="21595" y="10858"/>
                  <a:pt x="21579" y="10249"/>
                  <a:pt x="21317" y="8534"/>
                </a:cubicBezTo>
                <a:cubicBezTo>
                  <a:pt x="21136" y="7347"/>
                  <a:pt x="20834" y="6619"/>
                  <a:pt x="19850" y="5011"/>
                </a:cubicBezTo>
                <a:cubicBezTo>
                  <a:pt x="19243" y="4021"/>
                  <a:pt x="18814" y="3511"/>
                  <a:pt x="18238" y="3091"/>
                </a:cubicBezTo>
                <a:cubicBezTo>
                  <a:pt x="16758" y="2011"/>
                  <a:pt x="16200" y="1924"/>
                  <a:pt x="12823" y="2255"/>
                </a:cubicBezTo>
                <a:cubicBezTo>
                  <a:pt x="9540" y="2578"/>
                  <a:pt x="6082" y="2490"/>
                  <a:pt x="5044" y="2058"/>
                </a:cubicBezTo>
                <a:cubicBezTo>
                  <a:pt x="3750" y="1519"/>
                  <a:pt x="3127" y="1185"/>
                  <a:pt x="2314" y="593"/>
                </a:cubicBezTo>
                <a:lnTo>
                  <a:pt x="1496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53" name="Google Shape;453;p33" title="simboli.png"/>
          <p:cNvPicPr preferRelativeResize="0"/>
          <p:nvPr/>
        </p:nvPicPr>
        <p:blipFill rotWithShape="1">
          <a:blip r:embed="rId6">
            <a:alphaModFix/>
          </a:blip>
          <a:srcRect l="20780" t="29152" r="62670" b="54404"/>
          <a:stretch/>
        </p:blipFill>
        <p:spPr>
          <a:xfrm>
            <a:off x="5392425" y="1368500"/>
            <a:ext cx="1752802" cy="979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33" title="simboli.png"/>
          <p:cNvPicPr preferRelativeResize="0"/>
          <p:nvPr/>
        </p:nvPicPr>
        <p:blipFill rotWithShape="1">
          <a:blip r:embed="rId6">
            <a:alphaModFix/>
          </a:blip>
          <a:srcRect l="84175" t="23665" b="52744"/>
          <a:stretch/>
        </p:blipFill>
        <p:spPr>
          <a:xfrm>
            <a:off x="5584224" y="3112788"/>
            <a:ext cx="1675901" cy="140529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55" name="Google Shape;455;p33"/>
          <p:cNvCxnSpPr>
            <a:endCxn id="453" idx="1"/>
          </p:cNvCxnSpPr>
          <p:nvPr/>
        </p:nvCxnSpPr>
        <p:spPr>
          <a:xfrm rot="10800000" flipH="1">
            <a:off x="3130125" y="1858267"/>
            <a:ext cx="2262300" cy="39300"/>
          </a:xfrm>
          <a:prstGeom prst="straightConnector1">
            <a:avLst/>
          </a:prstGeom>
          <a:noFill/>
          <a:ln w="28575" cap="flat" cmpd="sng">
            <a:solidFill>
              <a:srgbClr val="888888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56" name="Google Shape;456;p33"/>
          <p:cNvCxnSpPr/>
          <p:nvPr/>
        </p:nvCxnSpPr>
        <p:spPr>
          <a:xfrm rot="10800000" flipH="1">
            <a:off x="3023250" y="3959425"/>
            <a:ext cx="2463600" cy="93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57" name="Google Shape;457;p33"/>
          <p:cNvSpPr txBox="1"/>
          <p:nvPr/>
        </p:nvSpPr>
        <p:spPr>
          <a:xfrm flipH="1">
            <a:off x="2186280" y="1670925"/>
            <a:ext cx="698100" cy="4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RSAT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8" name="Google Shape;458;p33"/>
          <p:cNvSpPr txBox="1"/>
          <p:nvPr/>
        </p:nvSpPr>
        <p:spPr>
          <a:xfrm flipH="1">
            <a:off x="2186280" y="3544400"/>
            <a:ext cx="698100" cy="4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MYO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9" name="Google Shape;459;p33"/>
          <p:cNvSpPr txBox="1"/>
          <p:nvPr/>
        </p:nvSpPr>
        <p:spPr>
          <a:xfrm>
            <a:off x="3671886" y="3958400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it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p=0.012</a:t>
            </a:r>
            <a:endParaRPr/>
          </a:p>
        </p:txBody>
      </p:sp>
      <p:sp>
        <p:nvSpPr>
          <p:cNvPr id="460" name="Google Shape;460;p33"/>
          <p:cNvSpPr txBox="1"/>
          <p:nvPr/>
        </p:nvSpPr>
        <p:spPr>
          <a:xfrm>
            <a:off x="3708950" y="1897575"/>
            <a:ext cx="858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it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p=0.006</a:t>
            </a:r>
            <a:endParaRPr/>
          </a:p>
        </p:txBody>
      </p:sp>
      <p:sp>
        <p:nvSpPr>
          <p:cNvPr id="461" name="Google Shape;461;p33"/>
          <p:cNvSpPr/>
          <p:nvPr/>
        </p:nvSpPr>
        <p:spPr>
          <a:xfrm>
            <a:off x="5546744" y="2337313"/>
            <a:ext cx="1556100" cy="235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PERSISTENT ASCITES</a:t>
            </a:r>
            <a:endParaRPr sz="12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Google Shape;462;p33"/>
          <p:cNvSpPr/>
          <p:nvPr/>
        </p:nvSpPr>
        <p:spPr>
          <a:xfrm>
            <a:off x="5757350" y="4617150"/>
            <a:ext cx="1134900" cy="235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200" b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INFECTIONS</a:t>
            </a:r>
            <a:endParaRPr sz="1200" b="1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Google Shape;467;p34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035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p34"/>
          <p:cNvSpPr txBox="1"/>
          <p:nvPr/>
        </p:nvSpPr>
        <p:spPr>
          <a:xfrm>
            <a:off x="80193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Simone Di Cola, AISF Congress 2026</a:t>
            </a:r>
            <a:endParaRPr sz="13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9" name="Google Shape;469;p34"/>
          <p:cNvSpPr txBox="1"/>
          <p:nvPr/>
        </p:nvSpPr>
        <p:spPr>
          <a:xfrm>
            <a:off x="5258950" y="4852200"/>
            <a:ext cx="31677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 i="1">
                <a:solidFill>
                  <a:srgbClr val="535353"/>
                </a:solidFill>
                <a:latin typeface="Calibri"/>
                <a:ea typeface="Calibri"/>
                <a:cs typeface="Calibri"/>
                <a:sym typeface="Calibri"/>
              </a:rPr>
              <a:t>Di Cola S, submitted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0" name="Google Shape;470;p34"/>
          <p:cNvSpPr/>
          <p:nvPr/>
        </p:nvSpPr>
        <p:spPr>
          <a:xfrm rot="1577491" flipH="1">
            <a:off x="5828973" y="113854"/>
            <a:ext cx="2163957" cy="1131016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471" name="Google Shape;471;p34"/>
          <p:cNvSpPr/>
          <p:nvPr/>
        </p:nvSpPr>
        <p:spPr>
          <a:xfrm rot="1010993" flipH="1">
            <a:off x="5790933" y="113828"/>
            <a:ext cx="2164111" cy="1130977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472" name="Google Shape;472;p34"/>
          <p:cNvSpPr/>
          <p:nvPr/>
        </p:nvSpPr>
        <p:spPr>
          <a:xfrm flipH="1">
            <a:off x="65450" y="124650"/>
            <a:ext cx="68121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473" name="Google Shape;473;p34"/>
          <p:cNvSpPr/>
          <p:nvPr/>
        </p:nvSpPr>
        <p:spPr>
          <a:xfrm rot="808539" flipH="1">
            <a:off x="5680874" y="158562"/>
            <a:ext cx="2164079" cy="1085278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474" name="Google Shape;474;p34"/>
          <p:cNvSpPr/>
          <p:nvPr/>
        </p:nvSpPr>
        <p:spPr>
          <a:xfrm flipH="1">
            <a:off x="0" y="163150"/>
            <a:ext cx="6877500" cy="574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>
              <a:highlight>
                <a:schemeClr val="lt1"/>
              </a:highlight>
            </a:endParaRPr>
          </a:p>
        </p:txBody>
      </p:sp>
      <p:pic>
        <p:nvPicPr>
          <p:cNvPr id="475" name="Google Shape;475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16292" y="1220547"/>
            <a:ext cx="5739851" cy="3576600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34"/>
          <p:cNvSpPr txBox="1"/>
          <p:nvPr/>
        </p:nvSpPr>
        <p:spPr>
          <a:xfrm flipH="1">
            <a:off x="1019257" y="252594"/>
            <a:ext cx="6048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Secondary Outcome: muscle gain implication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7" name="Google Shape;477;p34" title="Progetto senza titolo (1).png"/>
          <p:cNvPicPr preferRelativeResize="0"/>
          <p:nvPr/>
        </p:nvPicPr>
        <p:blipFill rotWithShape="1">
          <a:blip r:embed="rId5">
            <a:alphaModFix/>
          </a:blip>
          <a:srcRect l="42560" t="33618" r="45553" b="33674"/>
          <a:stretch/>
        </p:blipFill>
        <p:spPr>
          <a:xfrm>
            <a:off x="85129" y="1956896"/>
            <a:ext cx="812069" cy="1257001"/>
          </a:xfrm>
          <a:prstGeom prst="rect">
            <a:avLst/>
          </a:prstGeom>
          <a:noFill/>
          <a:ln>
            <a:noFill/>
          </a:ln>
        </p:spPr>
      </p:pic>
      <p:sp>
        <p:nvSpPr>
          <p:cNvPr id="478" name="Google Shape;478;p34"/>
          <p:cNvSpPr txBox="1"/>
          <p:nvPr/>
        </p:nvSpPr>
        <p:spPr>
          <a:xfrm>
            <a:off x="793475" y="2414671"/>
            <a:ext cx="2549400" cy="4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725" tIns="48725" rIns="48725" bIns="48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173" b="1">
                <a:solidFill>
                  <a:schemeClr val="dk2"/>
                </a:solidFill>
                <a:highlight>
                  <a:srgbClr val="FCD966"/>
                </a:highlight>
              </a:rPr>
              <a:t>32 </a:t>
            </a:r>
            <a:r>
              <a:rPr lang="it" sz="959">
                <a:solidFill>
                  <a:schemeClr val="dk2"/>
                </a:solidFill>
              </a:rPr>
              <a:t>patients → 4 patients(13%)  with recurrent HE</a:t>
            </a:r>
            <a:endParaRPr sz="959">
              <a:solidFill>
                <a:schemeClr val="dk2"/>
              </a:solidFill>
            </a:endParaRPr>
          </a:p>
        </p:txBody>
      </p:sp>
      <p:sp>
        <p:nvSpPr>
          <p:cNvPr id="479" name="Google Shape;479;p34"/>
          <p:cNvSpPr txBox="1"/>
          <p:nvPr/>
        </p:nvSpPr>
        <p:spPr>
          <a:xfrm>
            <a:off x="783774" y="3406219"/>
            <a:ext cx="2549400" cy="4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725" tIns="48725" rIns="48725" bIns="48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173" b="1">
                <a:solidFill>
                  <a:schemeClr val="dk2"/>
                </a:solidFill>
                <a:highlight>
                  <a:srgbClr val="E06666"/>
                </a:highlight>
              </a:rPr>
              <a:t>31 </a:t>
            </a:r>
            <a:r>
              <a:rPr lang="it" sz="959">
                <a:solidFill>
                  <a:schemeClr val="dk2"/>
                </a:solidFill>
              </a:rPr>
              <a:t>patients → 11 patients (36%) with recurrent HE</a:t>
            </a:r>
            <a:endParaRPr sz="959">
              <a:solidFill>
                <a:schemeClr val="dk2"/>
              </a:solidFill>
            </a:endParaRPr>
          </a:p>
        </p:txBody>
      </p:sp>
      <p:pic>
        <p:nvPicPr>
          <p:cNvPr id="480" name="Google Shape;480;p34" title="Progetto senza titolo (1).png"/>
          <p:cNvPicPr preferRelativeResize="0"/>
          <p:nvPr/>
        </p:nvPicPr>
        <p:blipFill rotWithShape="1">
          <a:blip r:embed="rId5">
            <a:alphaModFix/>
          </a:blip>
          <a:srcRect l="35169" t="6472" r="51797" b="64232"/>
          <a:stretch/>
        </p:blipFill>
        <p:spPr>
          <a:xfrm>
            <a:off x="190600" y="3031069"/>
            <a:ext cx="812074" cy="1026759"/>
          </a:xfrm>
          <a:prstGeom prst="rect">
            <a:avLst/>
          </a:prstGeom>
          <a:noFill/>
          <a:ln>
            <a:noFill/>
          </a:ln>
        </p:spPr>
      </p:pic>
      <p:sp>
        <p:nvSpPr>
          <p:cNvPr id="481" name="Google Shape;481;p34"/>
          <p:cNvSpPr txBox="1"/>
          <p:nvPr/>
        </p:nvSpPr>
        <p:spPr>
          <a:xfrm>
            <a:off x="1223549" y="2910444"/>
            <a:ext cx="2549400" cy="4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8725" tIns="48725" rIns="48725" bIns="48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173" b="1">
                <a:solidFill>
                  <a:schemeClr val="dk2"/>
                </a:solidFill>
              </a:rPr>
              <a:t>p: 0.04</a:t>
            </a:r>
            <a:endParaRPr sz="959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6" name="Google Shape;486;p35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035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sp>
        <p:nvSpPr>
          <p:cNvPr id="487" name="Google Shape;487;p35"/>
          <p:cNvSpPr txBox="1"/>
          <p:nvPr/>
        </p:nvSpPr>
        <p:spPr>
          <a:xfrm>
            <a:off x="80193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b="1" dirty="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Google Shape;488;p35"/>
          <p:cNvSpPr txBox="1"/>
          <p:nvPr/>
        </p:nvSpPr>
        <p:spPr>
          <a:xfrm>
            <a:off x="5258950" y="4852200"/>
            <a:ext cx="31677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 i="1">
                <a:solidFill>
                  <a:srgbClr val="535353"/>
                </a:solidFill>
                <a:latin typeface="Calibri"/>
                <a:ea typeface="Calibri"/>
                <a:cs typeface="Calibri"/>
                <a:sym typeface="Calibri"/>
              </a:rPr>
              <a:t>Di Cola S, submitted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35"/>
          <p:cNvSpPr/>
          <p:nvPr/>
        </p:nvSpPr>
        <p:spPr>
          <a:xfrm rot="1577491" flipH="1">
            <a:off x="5828973" y="113854"/>
            <a:ext cx="2163957" cy="1131016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490" name="Google Shape;490;p35"/>
          <p:cNvSpPr/>
          <p:nvPr/>
        </p:nvSpPr>
        <p:spPr>
          <a:xfrm rot="1010993" flipH="1">
            <a:off x="5790933" y="113828"/>
            <a:ext cx="2164111" cy="1130977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491" name="Google Shape;491;p35"/>
          <p:cNvSpPr/>
          <p:nvPr/>
        </p:nvSpPr>
        <p:spPr>
          <a:xfrm flipH="1">
            <a:off x="65450" y="124650"/>
            <a:ext cx="68121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492" name="Google Shape;492;p35"/>
          <p:cNvSpPr/>
          <p:nvPr/>
        </p:nvSpPr>
        <p:spPr>
          <a:xfrm rot="808539" flipH="1">
            <a:off x="5680874" y="158562"/>
            <a:ext cx="2164079" cy="1085278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493" name="Google Shape;493;p35"/>
          <p:cNvSpPr/>
          <p:nvPr/>
        </p:nvSpPr>
        <p:spPr>
          <a:xfrm flipH="1">
            <a:off x="0" y="163150"/>
            <a:ext cx="6877500" cy="574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>
              <a:highlight>
                <a:schemeClr val="lt1"/>
              </a:highlight>
            </a:endParaRPr>
          </a:p>
        </p:txBody>
      </p:sp>
      <p:sp>
        <p:nvSpPr>
          <p:cNvPr id="494" name="Google Shape;494;p35"/>
          <p:cNvSpPr txBox="1"/>
          <p:nvPr/>
        </p:nvSpPr>
        <p:spPr>
          <a:xfrm flipH="1">
            <a:off x="1019257" y="252594"/>
            <a:ext cx="6048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Main findings 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5" name="Google Shape;495;p35"/>
          <p:cNvSpPr txBox="1"/>
          <p:nvPr/>
        </p:nvSpPr>
        <p:spPr>
          <a:xfrm>
            <a:off x="406712" y="1350325"/>
            <a:ext cx="7789200" cy="35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2540" lvl="0" indent="-3175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it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is the first </a:t>
            </a:r>
            <a:r>
              <a:rPr lang="it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prospective, multicentre, longitudinal study</a:t>
            </a:r>
            <a:r>
              <a:rPr lang="it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systematically evaluating changes in body composition after elective TIPS using standardized CT-based assessment.</a:t>
            </a: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2540" lvl="0" indent="-228600" algn="just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2540" lvl="0" indent="-228600" algn="just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2540" lvl="0" indent="-3175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it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TIPS induced a </a:t>
            </a:r>
            <a:r>
              <a:rPr lang="it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clinically meaningful recovery of muscle mass</a:t>
            </a:r>
            <a:r>
              <a:rPr lang="it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improvement in adipose tissue distribution.</a:t>
            </a:r>
            <a:br>
              <a:rPr lang="it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254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2540" lvl="0" indent="-3175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it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RSAT identifies a subgroup of patients at higher risk of post-TIPS hepatic encephalopathy</a:t>
            </a:r>
            <a:r>
              <a:rPr lang="it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suggesting that adipose tissue quality may be a key driver of early complications.</a:t>
            </a:r>
            <a:br>
              <a:rPr lang="it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254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2540" lvl="0" indent="-3175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it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Muscle gain after TIPS</a:t>
            </a:r>
            <a:r>
              <a:rPr lang="it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rather than baseline sarcopenia, was associated with improved clinical outcomes.</a:t>
            </a: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22860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6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623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6"/>
          <p:cNvSpPr/>
          <p:nvPr/>
        </p:nvSpPr>
        <p:spPr>
          <a:xfrm>
            <a:off x="1201117" y="238798"/>
            <a:ext cx="3262800" cy="3244800"/>
          </a:xfrm>
          <a:prstGeom prst="roundRect">
            <a:avLst>
              <a:gd name="adj" fmla="val 12921"/>
            </a:avLst>
          </a:prstGeom>
          <a:solidFill>
            <a:srgbClr val="5CCFAF"/>
          </a:solidFill>
          <a:ln>
            <a:noFill/>
          </a:ln>
        </p:spPr>
        <p:txBody>
          <a:bodyPr spcFirstLastPara="1" wrap="square" lIns="15625" tIns="15625" rIns="15625" bIns="15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39"/>
              <a:buFont typeface="Gill Sans"/>
              <a:buNone/>
            </a:pPr>
            <a:endParaRPr sz="1539" b="0" i="0" u="none" strike="noStrike" cap="none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75" name="Google Shape;75;p16"/>
          <p:cNvSpPr/>
          <p:nvPr/>
        </p:nvSpPr>
        <p:spPr>
          <a:xfrm>
            <a:off x="1240207" y="277888"/>
            <a:ext cx="2916300" cy="2982300"/>
          </a:xfrm>
          <a:prstGeom prst="roundRect">
            <a:avLst>
              <a:gd name="adj" fmla="val 13213"/>
            </a:avLst>
          </a:prstGeom>
          <a:solidFill>
            <a:srgbClr val="504B1D">
              <a:alpha val="36470"/>
            </a:srgbClr>
          </a:solidFill>
          <a:ln>
            <a:noFill/>
          </a:ln>
        </p:spPr>
        <p:txBody>
          <a:bodyPr spcFirstLastPara="1" wrap="square" lIns="15625" tIns="15625" rIns="15625" bIns="15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39"/>
              <a:buFont typeface="Gill Sans"/>
              <a:buNone/>
            </a:pPr>
            <a:endParaRPr sz="1539" b="0" i="0" u="none" strike="noStrike" cap="none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76" name="Google Shape;76;p16"/>
          <p:cNvSpPr/>
          <p:nvPr/>
        </p:nvSpPr>
        <p:spPr>
          <a:xfrm>
            <a:off x="1213145" y="246440"/>
            <a:ext cx="703200" cy="703200"/>
          </a:xfrm>
          <a:prstGeom prst="ellipse">
            <a:avLst/>
          </a:prstGeom>
          <a:solidFill>
            <a:srgbClr val="D24848"/>
          </a:solidFill>
          <a:ln>
            <a:noFill/>
          </a:ln>
        </p:spPr>
        <p:txBody>
          <a:bodyPr spcFirstLastPara="1" wrap="square" lIns="15625" tIns="15625" rIns="15625" bIns="15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39"/>
              <a:buFont typeface="Gill Sans"/>
              <a:buNone/>
            </a:pPr>
            <a:endParaRPr sz="1539" b="0" i="0" u="none" strike="noStrike" cap="none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77" name="Google Shape;77;p16"/>
          <p:cNvSpPr/>
          <p:nvPr/>
        </p:nvSpPr>
        <p:spPr>
          <a:xfrm>
            <a:off x="1240207" y="281797"/>
            <a:ext cx="3106500" cy="3088200"/>
          </a:xfrm>
          <a:prstGeom prst="roundRect">
            <a:avLst>
              <a:gd name="adj" fmla="val 12921"/>
            </a:avLst>
          </a:prstGeom>
          <a:solidFill>
            <a:srgbClr val="2F565D">
              <a:alpha val="36470"/>
            </a:srgbClr>
          </a:solidFill>
          <a:ln>
            <a:noFill/>
          </a:ln>
        </p:spPr>
        <p:txBody>
          <a:bodyPr spcFirstLastPara="1" wrap="square" lIns="15625" tIns="15625" rIns="15625" bIns="15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39"/>
              <a:buFont typeface="Gill Sans"/>
              <a:buNone/>
            </a:pPr>
            <a:endParaRPr sz="1539" b="0" i="0" u="none" strike="noStrike" cap="none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78" name="Google Shape;78;p16"/>
          <p:cNvSpPr/>
          <p:nvPr/>
        </p:nvSpPr>
        <p:spPr>
          <a:xfrm>
            <a:off x="4815211" y="203044"/>
            <a:ext cx="3262800" cy="3244800"/>
          </a:xfrm>
          <a:prstGeom prst="roundRect">
            <a:avLst>
              <a:gd name="adj" fmla="val 12921"/>
            </a:avLst>
          </a:prstGeom>
          <a:solidFill>
            <a:srgbClr val="5CCFAF"/>
          </a:solidFill>
          <a:ln>
            <a:noFill/>
          </a:ln>
        </p:spPr>
        <p:txBody>
          <a:bodyPr spcFirstLastPara="1" wrap="square" lIns="15625" tIns="15625" rIns="15625" bIns="15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39"/>
              <a:buFont typeface="Gill Sans"/>
              <a:buNone/>
            </a:pPr>
            <a:endParaRPr sz="1539" b="0" i="0" u="none" strike="noStrike" cap="none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79" name="Google Shape;79;p16" descr="Immagine"/>
          <p:cNvPicPr preferRelativeResize="0"/>
          <p:nvPr/>
        </p:nvPicPr>
        <p:blipFill rotWithShape="1">
          <a:blip r:embed="rId4">
            <a:alphaModFix/>
          </a:blip>
          <a:srcRect l="2784" t="62452" r="74392" b="1998"/>
          <a:stretch/>
        </p:blipFill>
        <p:spPr>
          <a:xfrm>
            <a:off x="1263543" y="200340"/>
            <a:ext cx="600798" cy="795466"/>
          </a:xfrm>
          <a:custGeom>
            <a:avLst/>
            <a:gdLst/>
            <a:ahLst/>
            <a:cxnLst/>
            <a:rect l="l" t="t" r="r" b="b"/>
            <a:pathLst>
              <a:path w="21375" h="21591" extrusionOk="0">
                <a:moveTo>
                  <a:pt x="348" y="5"/>
                </a:moveTo>
                <a:cubicBezTo>
                  <a:pt x="222" y="-7"/>
                  <a:pt x="134" y="2"/>
                  <a:pt x="91" y="35"/>
                </a:cubicBezTo>
                <a:cubicBezTo>
                  <a:pt x="-225" y="275"/>
                  <a:pt x="323" y="3023"/>
                  <a:pt x="1030" y="4740"/>
                </a:cubicBezTo>
                <a:cubicBezTo>
                  <a:pt x="1431" y="5714"/>
                  <a:pt x="2140" y="6829"/>
                  <a:pt x="3116" y="8049"/>
                </a:cubicBezTo>
                <a:cubicBezTo>
                  <a:pt x="3183" y="8133"/>
                  <a:pt x="3247" y="8212"/>
                  <a:pt x="3316" y="8298"/>
                </a:cubicBezTo>
                <a:cubicBezTo>
                  <a:pt x="5058" y="10421"/>
                  <a:pt x="7605" y="12863"/>
                  <a:pt x="10848" y="15496"/>
                </a:cubicBezTo>
                <a:cubicBezTo>
                  <a:pt x="11802" y="16270"/>
                  <a:pt x="12272" y="16682"/>
                  <a:pt x="13034" y="17313"/>
                </a:cubicBezTo>
                <a:cubicBezTo>
                  <a:pt x="13746" y="17895"/>
                  <a:pt x="14360" y="18405"/>
                  <a:pt x="14912" y="18871"/>
                </a:cubicBezTo>
                <a:cubicBezTo>
                  <a:pt x="16571" y="20280"/>
                  <a:pt x="17702" y="21288"/>
                  <a:pt x="17702" y="21437"/>
                </a:cubicBezTo>
                <a:cubicBezTo>
                  <a:pt x="17702" y="21499"/>
                  <a:pt x="17728" y="21533"/>
                  <a:pt x="17755" y="21560"/>
                </a:cubicBezTo>
                <a:cubicBezTo>
                  <a:pt x="17782" y="21572"/>
                  <a:pt x="17808" y="21586"/>
                  <a:pt x="17841" y="21590"/>
                </a:cubicBezTo>
                <a:cubicBezTo>
                  <a:pt x="17868" y="21593"/>
                  <a:pt x="17897" y="21586"/>
                  <a:pt x="17924" y="21583"/>
                </a:cubicBezTo>
                <a:cubicBezTo>
                  <a:pt x="17980" y="21560"/>
                  <a:pt x="18041" y="21524"/>
                  <a:pt x="18094" y="21467"/>
                </a:cubicBezTo>
                <a:cubicBezTo>
                  <a:pt x="18094" y="21467"/>
                  <a:pt x="18093" y="21465"/>
                  <a:pt x="18094" y="21464"/>
                </a:cubicBezTo>
                <a:cubicBezTo>
                  <a:pt x="18096" y="21374"/>
                  <a:pt x="17923" y="21036"/>
                  <a:pt x="17659" y="20635"/>
                </a:cubicBezTo>
                <a:cubicBezTo>
                  <a:pt x="17162" y="19880"/>
                  <a:pt x="17085" y="19533"/>
                  <a:pt x="17463" y="19773"/>
                </a:cubicBezTo>
                <a:cubicBezTo>
                  <a:pt x="17560" y="19834"/>
                  <a:pt x="17890" y="20182"/>
                  <a:pt x="18198" y="20542"/>
                </a:cubicBezTo>
                <a:cubicBezTo>
                  <a:pt x="18358" y="20729"/>
                  <a:pt x="18503" y="20884"/>
                  <a:pt x="18619" y="20993"/>
                </a:cubicBezTo>
                <a:cubicBezTo>
                  <a:pt x="18680" y="21013"/>
                  <a:pt x="18711" y="21003"/>
                  <a:pt x="18715" y="20963"/>
                </a:cubicBezTo>
                <a:cubicBezTo>
                  <a:pt x="18603" y="20796"/>
                  <a:pt x="18399" y="20529"/>
                  <a:pt x="18076" y="20174"/>
                </a:cubicBezTo>
                <a:cubicBezTo>
                  <a:pt x="17622" y="19674"/>
                  <a:pt x="17290" y="19218"/>
                  <a:pt x="17337" y="19160"/>
                </a:cubicBezTo>
                <a:cubicBezTo>
                  <a:pt x="17455" y="19014"/>
                  <a:pt x="17787" y="19258"/>
                  <a:pt x="18680" y="20148"/>
                </a:cubicBezTo>
                <a:cubicBezTo>
                  <a:pt x="18888" y="20354"/>
                  <a:pt x="18984" y="20421"/>
                  <a:pt x="19119" y="20539"/>
                </a:cubicBezTo>
                <a:cubicBezTo>
                  <a:pt x="19135" y="20552"/>
                  <a:pt x="19153" y="20551"/>
                  <a:pt x="19167" y="20569"/>
                </a:cubicBezTo>
                <a:cubicBezTo>
                  <a:pt x="19245" y="20665"/>
                  <a:pt x="19411" y="20741"/>
                  <a:pt x="19537" y="20741"/>
                </a:cubicBezTo>
                <a:cubicBezTo>
                  <a:pt x="19575" y="20741"/>
                  <a:pt x="19580" y="20713"/>
                  <a:pt x="19576" y="20675"/>
                </a:cubicBezTo>
                <a:cubicBezTo>
                  <a:pt x="19490" y="20533"/>
                  <a:pt x="19223" y="20202"/>
                  <a:pt x="18845" y="19799"/>
                </a:cubicBezTo>
                <a:cubicBezTo>
                  <a:pt x="17743" y="18624"/>
                  <a:pt x="17971" y="18504"/>
                  <a:pt x="19371" y="19524"/>
                </a:cubicBezTo>
                <a:cubicBezTo>
                  <a:pt x="19629" y="19712"/>
                  <a:pt x="19847" y="19862"/>
                  <a:pt x="20019" y="19972"/>
                </a:cubicBezTo>
                <a:cubicBezTo>
                  <a:pt x="20172" y="20069"/>
                  <a:pt x="20271" y="20123"/>
                  <a:pt x="20345" y="20154"/>
                </a:cubicBezTo>
                <a:cubicBezTo>
                  <a:pt x="20372" y="20148"/>
                  <a:pt x="20390" y="20124"/>
                  <a:pt x="20388" y="20078"/>
                </a:cubicBezTo>
                <a:cubicBezTo>
                  <a:pt x="20336" y="20012"/>
                  <a:pt x="20257" y="19927"/>
                  <a:pt x="20106" y="19790"/>
                </a:cubicBezTo>
                <a:cubicBezTo>
                  <a:pt x="19666" y="19391"/>
                  <a:pt x="19882" y="19313"/>
                  <a:pt x="20640" y="19594"/>
                </a:cubicBezTo>
                <a:cubicBezTo>
                  <a:pt x="20671" y="19605"/>
                  <a:pt x="20673" y="19604"/>
                  <a:pt x="20701" y="19614"/>
                </a:cubicBezTo>
                <a:cubicBezTo>
                  <a:pt x="20718" y="19612"/>
                  <a:pt x="20731" y="19608"/>
                  <a:pt x="20749" y="19607"/>
                </a:cubicBezTo>
                <a:cubicBezTo>
                  <a:pt x="20981" y="19598"/>
                  <a:pt x="21241" y="19581"/>
                  <a:pt x="21375" y="19567"/>
                </a:cubicBezTo>
                <a:cubicBezTo>
                  <a:pt x="21324" y="19435"/>
                  <a:pt x="21104" y="19212"/>
                  <a:pt x="20667" y="18845"/>
                </a:cubicBezTo>
                <a:cubicBezTo>
                  <a:pt x="20216" y="18466"/>
                  <a:pt x="19676" y="17988"/>
                  <a:pt x="19467" y="17780"/>
                </a:cubicBezTo>
                <a:cubicBezTo>
                  <a:pt x="18645" y="16962"/>
                  <a:pt x="16069" y="13644"/>
                  <a:pt x="14508" y="11388"/>
                </a:cubicBezTo>
                <a:cubicBezTo>
                  <a:pt x="13770" y="10321"/>
                  <a:pt x="13190" y="9488"/>
                  <a:pt x="12678" y="8768"/>
                </a:cubicBezTo>
                <a:cubicBezTo>
                  <a:pt x="12574" y="8625"/>
                  <a:pt x="12465" y="8470"/>
                  <a:pt x="12365" y="8334"/>
                </a:cubicBezTo>
                <a:cubicBezTo>
                  <a:pt x="11983" y="7803"/>
                  <a:pt x="11649" y="7347"/>
                  <a:pt x="11352" y="6965"/>
                </a:cubicBezTo>
                <a:cubicBezTo>
                  <a:pt x="11220" y="6797"/>
                  <a:pt x="11088" y="6641"/>
                  <a:pt x="10961" y="6487"/>
                </a:cubicBezTo>
                <a:cubicBezTo>
                  <a:pt x="10770" y="6252"/>
                  <a:pt x="10591" y="6032"/>
                  <a:pt x="10414" y="5834"/>
                </a:cubicBezTo>
                <a:cubicBezTo>
                  <a:pt x="10272" y="5675"/>
                  <a:pt x="10126" y="5519"/>
                  <a:pt x="9988" y="5373"/>
                </a:cubicBezTo>
                <a:cubicBezTo>
                  <a:pt x="9774" y="5152"/>
                  <a:pt x="9549" y="4933"/>
                  <a:pt x="9314" y="4713"/>
                </a:cubicBezTo>
                <a:cubicBezTo>
                  <a:pt x="9209" y="4616"/>
                  <a:pt x="9107" y="4511"/>
                  <a:pt x="9001" y="4418"/>
                </a:cubicBezTo>
                <a:cubicBezTo>
                  <a:pt x="8963" y="4385"/>
                  <a:pt x="8918" y="4349"/>
                  <a:pt x="8879" y="4315"/>
                </a:cubicBezTo>
                <a:cubicBezTo>
                  <a:pt x="8639" y="4112"/>
                  <a:pt x="8395" y="3919"/>
                  <a:pt x="8140" y="3732"/>
                </a:cubicBezTo>
                <a:cubicBezTo>
                  <a:pt x="8086" y="3692"/>
                  <a:pt x="8032" y="3653"/>
                  <a:pt x="7975" y="3613"/>
                </a:cubicBezTo>
                <a:cubicBezTo>
                  <a:pt x="7829" y="3508"/>
                  <a:pt x="7669" y="3404"/>
                  <a:pt x="7515" y="3301"/>
                </a:cubicBezTo>
                <a:cubicBezTo>
                  <a:pt x="7052" y="2994"/>
                  <a:pt x="6565" y="2687"/>
                  <a:pt x="6015" y="2382"/>
                </a:cubicBezTo>
                <a:cubicBezTo>
                  <a:pt x="4742" y="1678"/>
                  <a:pt x="3247" y="994"/>
                  <a:pt x="1621" y="370"/>
                </a:cubicBezTo>
                <a:cubicBezTo>
                  <a:pt x="1460" y="308"/>
                  <a:pt x="1318" y="263"/>
                  <a:pt x="1165" y="211"/>
                </a:cubicBezTo>
                <a:cubicBezTo>
                  <a:pt x="837" y="109"/>
                  <a:pt x="534" y="23"/>
                  <a:pt x="348" y="5"/>
                </a:cubicBezTo>
                <a:close/>
              </a:path>
            </a:pathLst>
          </a:custGeom>
          <a:noFill/>
          <a:ln w="11725" cap="flat" cmpd="sng">
            <a:solidFill>
              <a:srgbClr val="FFFFFF"/>
            </a:solidFill>
            <a:prstDash val="solid"/>
            <a:miter lim="400000"/>
            <a:headEnd type="none" w="sm" len="sm"/>
            <a:tailEnd type="none" w="sm" len="sm"/>
          </a:ln>
        </p:spPr>
      </p:pic>
      <p:sp>
        <p:nvSpPr>
          <p:cNvPr id="80" name="Google Shape;80;p16"/>
          <p:cNvSpPr/>
          <p:nvPr/>
        </p:nvSpPr>
        <p:spPr>
          <a:xfrm>
            <a:off x="4861365" y="274637"/>
            <a:ext cx="2916300" cy="2982300"/>
          </a:xfrm>
          <a:prstGeom prst="roundRect">
            <a:avLst>
              <a:gd name="adj" fmla="val 13213"/>
            </a:avLst>
          </a:prstGeom>
          <a:solidFill>
            <a:srgbClr val="504B1D">
              <a:alpha val="36470"/>
            </a:srgbClr>
          </a:solidFill>
          <a:ln>
            <a:noFill/>
          </a:ln>
        </p:spPr>
        <p:txBody>
          <a:bodyPr spcFirstLastPara="1" wrap="square" lIns="15625" tIns="15625" rIns="15625" bIns="15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39"/>
              <a:buFont typeface="Gill Sans"/>
              <a:buNone/>
            </a:pPr>
            <a:endParaRPr sz="1539" b="0" i="0" u="none" strike="noStrike" cap="none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1" name="Google Shape;81;p16"/>
          <p:cNvSpPr/>
          <p:nvPr/>
        </p:nvSpPr>
        <p:spPr>
          <a:xfrm>
            <a:off x="4833288" y="207669"/>
            <a:ext cx="760800" cy="760800"/>
          </a:xfrm>
          <a:prstGeom prst="ellipse">
            <a:avLst/>
          </a:prstGeom>
          <a:solidFill>
            <a:srgbClr val="7DB4BD"/>
          </a:solidFill>
          <a:ln>
            <a:noFill/>
          </a:ln>
        </p:spPr>
        <p:txBody>
          <a:bodyPr spcFirstLastPara="1" wrap="square" lIns="15625" tIns="15625" rIns="15625" bIns="15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39"/>
              <a:buFont typeface="Gill Sans"/>
              <a:buNone/>
            </a:pPr>
            <a:endParaRPr sz="1539" b="0" i="0" u="none" strike="noStrike" cap="none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2" name="Google Shape;82;p16"/>
          <p:cNvSpPr/>
          <p:nvPr/>
        </p:nvSpPr>
        <p:spPr>
          <a:xfrm>
            <a:off x="4855947" y="260721"/>
            <a:ext cx="3106500" cy="3088200"/>
          </a:xfrm>
          <a:prstGeom prst="roundRect">
            <a:avLst>
              <a:gd name="adj" fmla="val 12921"/>
            </a:avLst>
          </a:prstGeom>
          <a:solidFill>
            <a:srgbClr val="2F565D">
              <a:alpha val="36470"/>
            </a:srgbClr>
          </a:solidFill>
          <a:ln>
            <a:noFill/>
          </a:ln>
        </p:spPr>
        <p:txBody>
          <a:bodyPr spcFirstLastPara="1" wrap="square" lIns="15625" tIns="15625" rIns="15625" bIns="15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39"/>
              <a:buFont typeface="Gill Sans"/>
              <a:buNone/>
            </a:pPr>
            <a:endParaRPr sz="1539" b="0" i="0" u="none" strike="noStrike" cap="none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83" name="Google Shape;83;p16" descr="Immagine"/>
          <p:cNvPicPr preferRelativeResize="0"/>
          <p:nvPr/>
        </p:nvPicPr>
        <p:blipFill rotWithShape="1">
          <a:blip r:embed="rId5">
            <a:alphaModFix/>
          </a:blip>
          <a:srcRect l="5333" t="6146" r="11216" b="3731"/>
          <a:stretch/>
        </p:blipFill>
        <p:spPr>
          <a:xfrm rot="1199987">
            <a:off x="4762529" y="258738"/>
            <a:ext cx="948162" cy="647601"/>
          </a:xfrm>
          <a:custGeom>
            <a:avLst/>
            <a:gdLst/>
            <a:ahLst/>
            <a:cxnLst/>
            <a:rect l="l" t="t" r="r" b="b"/>
            <a:pathLst>
              <a:path w="21533" h="21390" extrusionOk="0">
                <a:moveTo>
                  <a:pt x="1496" y="0"/>
                </a:moveTo>
                <a:lnTo>
                  <a:pt x="1163" y="508"/>
                </a:lnTo>
                <a:lnTo>
                  <a:pt x="830" y="1013"/>
                </a:lnTo>
                <a:lnTo>
                  <a:pt x="1398" y="1695"/>
                </a:lnTo>
                <a:cubicBezTo>
                  <a:pt x="1912" y="2307"/>
                  <a:pt x="1959" y="2428"/>
                  <a:pt x="1887" y="2929"/>
                </a:cubicBezTo>
                <a:cubicBezTo>
                  <a:pt x="1747" y="3894"/>
                  <a:pt x="1623" y="3880"/>
                  <a:pt x="921" y="2824"/>
                </a:cubicBezTo>
                <a:cubicBezTo>
                  <a:pt x="469" y="2144"/>
                  <a:pt x="202" y="1870"/>
                  <a:pt x="92" y="1969"/>
                </a:cubicBezTo>
                <a:cubicBezTo>
                  <a:pt x="27" y="2028"/>
                  <a:pt x="-5" y="2080"/>
                  <a:pt x="0" y="2151"/>
                </a:cubicBezTo>
                <a:cubicBezTo>
                  <a:pt x="6" y="2221"/>
                  <a:pt x="48" y="2310"/>
                  <a:pt x="128" y="2441"/>
                </a:cubicBezTo>
                <a:cubicBezTo>
                  <a:pt x="237" y="2620"/>
                  <a:pt x="729" y="3819"/>
                  <a:pt x="1224" y="5104"/>
                </a:cubicBezTo>
                <a:cubicBezTo>
                  <a:pt x="3345" y="10617"/>
                  <a:pt x="5432" y="14390"/>
                  <a:pt x="7757" y="16910"/>
                </a:cubicBezTo>
                <a:cubicBezTo>
                  <a:pt x="9325" y="18610"/>
                  <a:pt x="11050" y="19879"/>
                  <a:pt x="12947" y="20727"/>
                </a:cubicBezTo>
                <a:cubicBezTo>
                  <a:pt x="14779" y="21547"/>
                  <a:pt x="15895" y="21600"/>
                  <a:pt x="16973" y="20921"/>
                </a:cubicBezTo>
                <a:cubicBezTo>
                  <a:pt x="18775" y="19785"/>
                  <a:pt x="19124" y="19419"/>
                  <a:pt x="20071" y="17657"/>
                </a:cubicBezTo>
                <a:cubicBezTo>
                  <a:pt x="20559" y="16750"/>
                  <a:pt x="21217" y="14398"/>
                  <a:pt x="21217" y="13561"/>
                </a:cubicBezTo>
                <a:cubicBezTo>
                  <a:pt x="21217" y="13222"/>
                  <a:pt x="21302" y="12476"/>
                  <a:pt x="21406" y="11903"/>
                </a:cubicBezTo>
                <a:cubicBezTo>
                  <a:pt x="21595" y="10858"/>
                  <a:pt x="21579" y="10249"/>
                  <a:pt x="21317" y="8534"/>
                </a:cubicBezTo>
                <a:cubicBezTo>
                  <a:pt x="21136" y="7347"/>
                  <a:pt x="20834" y="6619"/>
                  <a:pt x="19850" y="5011"/>
                </a:cubicBezTo>
                <a:cubicBezTo>
                  <a:pt x="19243" y="4021"/>
                  <a:pt x="18814" y="3511"/>
                  <a:pt x="18238" y="3091"/>
                </a:cubicBezTo>
                <a:cubicBezTo>
                  <a:pt x="16758" y="2011"/>
                  <a:pt x="16200" y="1924"/>
                  <a:pt x="12823" y="2255"/>
                </a:cubicBezTo>
                <a:cubicBezTo>
                  <a:pt x="9540" y="2578"/>
                  <a:pt x="6082" y="2490"/>
                  <a:pt x="5044" y="2058"/>
                </a:cubicBezTo>
                <a:cubicBezTo>
                  <a:pt x="3750" y="1519"/>
                  <a:pt x="3127" y="1185"/>
                  <a:pt x="2314" y="593"/>
                </a:cubicBezTo>
                <a:lnTo>
                  <a:pt x="1496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4" name="Google Shape;84;p16"/>
          <p:cNvSpPr txBox="1"/>
          <p:nvPr/>
        </p:nvSpPr>
        <p:spPr>
          <a:xfrm>
            <a:off x="2043491" y="187078"/>
            <a:ext cx="1672800" cy="4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625" tIns="15625" rIns="15625" bIns="15625" anchor="b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39"/>
              <a:buFont typeface="Gill Sans"/>
              <a:buNone/>
            </a:pPr>
            <a:r>
              <a:rPr lang="it" sz="1939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SARCOPENIA</a:t>
            </a:r>
            <a:endParaRPr sz="1939" b="0" i="0" u="none" strike="noStrike" cap="none">
              <a:solidFill>
                <a:srgbClr val="000000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85" name="Google Shape;85;p16"/>
          <p:cNvSpPr txBox="1"/>
          <p:nvPr/>
        </p:nvSpPr>
        <p:spPr>
          <a:xfrm>
            <a:off x="5478620" y="187985"/>
            <a:ext cx="2285100" cy="4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625" tIns="15625" rIns="15625" bIns="15625" anchor="b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39"/>
              <a:buFont typeface="Gill Sans"/>
              <a:buNone/>
            </a:pPr>
            <a:r>
              <a:rPr lang="it" sz="1939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MYOSTEATOSIS</a:t>
            </a:r>
            <a:endParaRPr sz="1939" b="0" i="0" u="none" strike="noStrike" cap="none">
              <a:solidFill>
                <a:srgbClr val="000000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86" name="Google Shape;86;p16"/>
          <p:cNvSpPr txBox="1"/>
          <p:nvPr/>
        </p:nvSpPr>
        <p:spPr>
          <a:xfrm>
            <a:off x="2048970" y="596645"/>
            <a:ext cx="1755600" cy="17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625" tIns="15625" rIns="15625" bIns="15625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23"/>
              <a:buFont typeface="Gill Sans"/>
              <a:buNone/>
            </a:pPr>
            <a:r>
              <a:rPr lang="it" sz="923" i="0" u="sng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REDUCTION IN “MUSCLE MASS”</a:t>
            </a:r>
            <a:endParaRPr sz="431" i="0" u="sng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6"/>
          <p:cNvSpPr txBox="1"/>
          <p:nvPr/>
        </p:nvSpPr>
        <p:spPr>
          <a:xfrm>
            <a:off x="5631879" y="597622"/>
            <a:ext cx="1974300" cy="17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625" tIns="15625" rIns="15625" bIns="15625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23"/>
              <a:buFont typeface="Gill Sans"/>
              <a:buNone/>
            </a:pPr>
            <a:r>
              <a:rPr lang="it" sz="923" i="0" u="sng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REDUCTION IN “MUSCLE QUALITY”</a:t>
            </a:r>
            <a:endParaRPr sz="431" i="0" u="sng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6"/>
          <p:cNvSpPr/>
          <p:nvPr/>
        </p:nvSpPr>
        <p:spPr>
          <a:xfrm>
            <a:off x="2015998" y="279591"/>
            <a:ext cx="1733400" cy="301500"/>
          </a:xfrm>
          <a:prstGeom prst="roundRect">
            <a:avLst>
              <a:gd name="adj" fmla="val 50000"/>
            </a:avLst>
          </a:prstGeom>
          <a:solidFill>
            <a:srgbClr val="FFFFFF">
              <a:alpha val="36470"/>
            </a:srgbClr>
          </a:solidFill>
          <a:ln>
            <a:noFill/>
          </a:ln>
        </p:spPr>
        <p:txBody>
          <a:bodyPr spcFirstLastPara="1" wrap="square" lIns="15625" tIns="15625" rIns="15625" bIns="15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39"/>
              <a:buFont typeface="Gill Sans"/>
              <a:buNone/>
            </a:pPr>
            <a:endParaRPr sz="1539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6"/>
          <p:cNvSpPr/>
          <p:nvPr/>
        </p:nvSpPr>
        <p:spPr>
          <a:xfrm>
            <a:off x="5656071" y="273297"/>
            <a:ext cx="1870500" cy="301500"/>
          </a:xfrm>
          <a:prstGeom prst="roundRect">
            <a:avLst>
              <a:gd name="adj" fmla="val 50000"/>
            </a:avLst>
          </a:prstGeom>
          <a:solidFill>
            <a:srgbClr val="FFFFFF">
              <a:alpha val="36470"/>
            </a:srgbClr>
          </a:solidFill>
          <a:ln>
            <a:noFill/>
          </a:ln>
        </p:spPr>
        <p:txBody>
          <a:bodyPr spcFirstLastPara="1" wrap="square" lIns="15625" tIns="15625" rIns="15625" bIns="15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39"/>
              <a:buFont typeface="Gill Sans"/>
              <a:buNone/>
            </a:pPr>
            <a:endParaRPr sz="1539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6"/>
          <p:cNvSpPr txBox="1"/>
          <p:nvPr/>
        </p:nvSpPr>
        <p:spPr>
          <a:xfrm>
            <a:off x="1334141" y="1114472"/>
            <a:ext cx="2819400" cy="196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625" tIns="15625" rIns="15625" bIns="15625" anchor="ctr" anchorCtr="0">
            <a:spAutoFit/>
          </a:bodyPr>
          <a:lstStyle/>
          <a:p>
            <a:pPr marL="0" marR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23"/>
              <a:buFont typeface="Gill Sans"/>
              <a:buNone/>
            </a:pP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Dysgeusia, Dispepsia, </a:t>
            </a:r>
            <a:r>
              <a:rPr lang="it" sz="923" i="0" u="none" strike="noStrike" cap="none">
                <a:solidFill>
                  <a:srgbClr val="730C00"/>
                </a:solidFill>
                <a:latin typeface="Calibri"/>
                <a:ea typeface="Calibri"/>
                <a:cs typeface="Calibri"/>
                <a:sym typeface="Calibri"/>
              </a:rPr>
              <a:t>Anorexia</a:t>
            </a: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—&gt; low dietary intake</a:t>
            </a:r>
            <a:endParaRPr sz="43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23"/>
              <a:buFont typeface="Gill Sans"/>
              <a:buNone/>
            </a:pP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↑ </a:t>
            </a:r>
            <a:r>
              <a:rPr lang="it" sz="923" i="0" u="none" strike="noStrike" cap="none">
                <a:solidFill>
                  <a:srgbClr val="730C00"/>
                </a:solidFill>
                <a:latin typeface="Calibri"/>
                <a:ea typeface="Calibri"/>
                <a:cs typeface="Calibri"/>
                <a:sym typeface="Calibri"/>
              </a:rPr>
              <a:t>Glucoconeogenesis</a:t>
            </a: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—&gt; protein catabolism</a:t>
            </a:r>
            <a:endParaRPr sz="43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23"/>
              <a:buFont typeface="Gill Sans"/>
              <a:buNone/>
            </a:pP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↑ </a:t>
            </a:r>
            <a:r>
              <a:rPr lang="it" sz="923" i="0" u="none" strike="noStrike" cap="none">
                <a:solidFill>
                  <a:srgbClr val="730C00"/>
                </a:solidFill>
                <a:latin typeface="Calibri"/>
                <a:ea typeface="Calibri"/>
                <a:cs typeface="Calibri"/>
                <a:sym typeface="Calibri"/>
              </a:rPr>
              <a:t>Malabsorption</a:t>
            </a: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—&gt; protein catabolism</a:t>
            </a:r>
            <a:endParaRPr sz="43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23"/>
              <a:buFont typeface="Gill Sans"/>
              <a:buNone/>
            </a:pP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Accelerated fasting —&gt; protein catabolism </a:t>
            </a:r>
            <a:endParaRPr sz="43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23"/>
              <a:buFont typeface="Gill Sans"/>
              <a:buNone/>
            </a:pP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↓ </a:t>
            </a:r>
            <a:r>
              <a:rPr lang="it" sz="923" i="0" u="none" strike="noStrike" cap="none">
                <a:solidFill>
                  <a:srgbClr val="730C00"/>
                </a:solidFill>
                <a:latin typeface="Calibri"/>
                <a:ea typeface="Calibri"/>
                <a:cs typeface="Calibri"/>
                <a:sym typeface="Calibri"/>
              </a:rPr>
              <a:t>Testosterone</a:t>
            </a: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and Growth hormone —&gt; muscle wasting</a:t>
            </a:r>
            <a:endParaRPr sz="43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23"/>
              <a:buFont typeface="Gill Sans"/>
              <a:buNone/>
            </a:pP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↑ </a:t>
            </a:r>
            <a:r>
              <a:rPr lang="it" sz="923" i="0" u="none" strike="noStrike" cap="none">
                <a:solidFill>
                  <a:srgbClr val="730C00"/>
                </a:solidFill>
                <a:latin typeface="Calibri"/>
                <a:ea typeface="Calibri"/>
                <a:cs typeface="Calibri"/>
                <a:sym typeface="Calibri"/>
              </a:rPr>
              <a:t>Endotoxins</a:t>
            </a: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and inflammation —&gt; muscle wasting </a:t>
            </a:r>
            <a:endParaRPr sz="43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23"/>
              <a:buFont typeface="Gill Sans"/>
              <a:buNone/>
            </a:pP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↑ </a:t>
            </a:r>
            <a:r>
              <a:rPr lang="it" sz="923" i="0" u="none" strike="noStrike" cap="none">
                <a:solidFill>
                  <a:srgbClr val="730C00"/>
                </a:solidFill>
                <a:latin typeface="Calibri"/>
                <a:ea typeface="Calibri"/>
                <a:cs typeface="Calibri"/>
                <a:sym typeface="Calibri"/>
              </a:rPr>
              <a:t>Ammonia</a:t>
            </a: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—&gt; ↑ Myostatin —&gt; muscle wasting</a:t>
            </a:r>
            <a:endParaRPr sz="43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730C00"/>
              </a:buClr>
              <a:buSzPts val="923"/>
              <a:buFont typeface="Gill Sans"/>
              <a:buNone/>
            </a:pPr>
            <a:r>
              <a:rPr lang="it" sz="923" i="0" u="none" strike="noStrike" cap="none">
                <a:solidFill>
                  <a:srgbClr val="730C00"/>
                </a:solidFill>
                <a:latin typeface="Calibri"/>
                <a:ea typeface="Calibri"/>
                <a:cs typeface="Calibri"/>
                <a:sym typeface="Calibri"/>
              </a:rPr>
              <a:t>Mitochondrial</a:t>
            </a: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dysfunction —&gt; muscle wasting </a:t>
            </a:r>
            <a:endParaRPr sz="43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6"/>
          <p:cNvSpPr txBox="1"/>
          <p:nvPr/>
        </p:nvSpPr>
        <p:spPr>
          <a:xfrm>
            <a:off x="5057135" y="1119929"/>
            <a:ext cx="2748900" cy="17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625" tIns="15625" rIns="15625" bIns="15625" anchor="ctr" anchorCtr="0">
            <a:spAutoFit/>
          </a:bodyPr>
          <a:lstStyle/>
          <a:p>
            <a:pPr marL="0" marR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23"/>
              <a:buFont typeface="Gill Sans"/>
              <a:buNone/>
            </a:pP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Differentiation of Muscle Stem Cells into a </a:t>
            </a:r>
            <a:r>
              <a:rPr lang="it" sz="923" i="0" u="none" strike="noStrike" cap="none">
                <a:solidFill>
                  <a:srgbClr val="9FD6EE"/>
                </a:solidFill>
                <a:latin typeface="Calibri"/>
                <a:ea typeface="Calibri"/>
                <a:cs typeface="Calibri"/>
                <a:sym typeface="Calibri"/>
              </a:rPr>
              <a:t>Adipocytes:</a:t>
            </a:r>
            <a:endParaRPr sz="43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23"/>
              <a:buFont typeface="Gill Sans"/>
              <a:buNone/>
            </a:pPr>
            <a:endParaRPr sz="923" i="0" u="none" strike="noStrike" cap="none">
              <a:solidFill>
                <a:srgbClr val="9FD6E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9FD6EE"/>
              </a:buClr>
              <a:buSzPts val="923"/>
              <a:buFont typeface="Gill Sans"/>
              <a:buNone/>
            </a:pPr>
            <a:r>
              <a:rPr lang="it" sz="923" i="0" u="none" strike="noStrike" cap="none">
                <a:solidFill>
                  <a:srgbClr val="9FD6EE"/>
                </a:solidFill>
                <a:latin typeface="Calibri"/>
                <a:ea typeface="Calibri"/>
                <a:cs typeface="Calibri"/>
                <a:sym typeface="Calibri"/>
              </a:rPr>
              <a:t>Insuline Resistance </a:t>
            </a:r>
            <a:endParaRPr sz="43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9FD6EE"/>
              </a:buClr>
              <a:buSzPts val="923"/>
              <a:buFont typeface="Gill Sans"/>
              <a:buNone/>
            </a:pPr>
            <a:r>
              <a:rPr lang="it" sz="923" i="0" u="none" strike="noStrike" cap="none">
                <a:solidFill>
                  <a:srgbClr val="9FD6EE"/>
                </a:solidFill>
                <a:latin typeface="Calibri"/>
                <a:ea typeface="Calibri"/>
                <a:cs typeface="Calibri"/>
                <a:sym typeface="Calibri"/>
              </a:rPr>
              <a:t>Mitochondrial</a:t>
            </a: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dysfunction </a:t>
            </a:r>
            <a:endParaRPr sz="43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9FD6EE"/>
              </a:buClr>
              <a:buSzPts val="923"/>
              <a:buFont typeface="Gill Sans"/>
              <a:buNone/>
            </a:pPr>
            <a:r>
              <a:rPr lang="it" sz="923" i="0" u="none" strike="noStrike" cap="none">
                <a:solidFill>
                  <a:srgbClr val="9FD6EE"/>
                </a:solidFill>
                <a:latin typeface="Calibri"/>
                <a:ea typeface="Calibri"/>
                <a:cs typeface="Calibri"/>
                <a:sym typeface="Calibri"/>
              </a:rPr>
              <a:t>Hyperammonemia</a:t>
            </a: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43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23"/>
              <a:buFont typeface="Gill Sans"/>
              <a:buNone/>
            </a:pP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↓ </a:t>
            </a:r>
            <a:r>
              <a:rPr lang="it" sz="923" i="0" u="none" strike="noStrike" cap="none">
                <a:solidFill>
                  <a:srgbClr val="9FD6EE"/>
                </a:solidFill>
                <a:latin typeface="Calibri"/>
                <a:ea typeface="Calibri"/>
                <a:cs typeface="Calibri"/>
                <a:sym typeface="Calibri"/>
              </a:rPr>
              <a:t>Lipid storage</a:t>
            </a: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of Capacity of SAT</a:t>
            </a:r>
            <a:endParaRPr sz="43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23"/>
              <a:buFont typeface="Gill Sans"/>
              <a:buNone/>
            </a:pP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Chronic </a:t>
            </a:r>
            <a:r>
              <a:rPr lang="it" sz="923" i="0" u="none" strike="noStrike" cap="none">
                <a:solidFill>
                  <a:srgbClr val="9FD6EE"/>
                </a:solidFill>
                <a:latin typeface="Calibri"/>
                <a:ea typeface="Calibri"/>
                <a:cs typeface="Calibri"/>
                <a:sym typeface="Calibri"/>
              </a:rPr>
              <a:t>Inflammation</a:t>
            </a:r>
            <a:r>
              <a:rPr lang="it" sz="923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43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6"/>
          <p:cNvSpPr txBox="1"/>
          <p:nvPr/>
        </p:nvSpPr>
        <p:spPr>
          <a:xfrm>
            <a:off x="6264131" y="1279607"/>
            <a:ext cx="174000" cy="29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625" tIns="15625" rIns="15625" bIns="15625" anchor="ctr" anchorCtr="0">
            <a:spAutoFit/>
          </a:bodyPr>
          <a:lstStyle/>
          <a:p>
            <a:pPr marL="0" marR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93"/>
              <a:buFont typeface="Gill Sans"/>
              <a:buNone/>
            </a:pPr>
            <a:r>
              <a:rPr lang="it" sz="1693" b="0" i="0" u="none" strike="noStrike" cap="non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↓</a:t>
            </a:r>
            <a:endParaRPr sz="431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6"/>
          <p:cNvSpPr/>
          <p:nvPr/>
        </p:nvSpPr>
        <p:spPr>
          <a:xfrm>
            <a:off x="1209040" y="3522370"/>
            <a:ext cx="6829500" cy="1137900"/>
          </a:xfrm>
          <a:prstGeom prst="roundRect">
            <a:avLst>
              <a:gd name="adj" fmla="val 12921"/>
            </a:avLst>
          </a:prstGeom>
          <a:solidFill>
            <a:srgbClr val="5CCFAF"/>
          </a:solidFill>
          <a:ln>
            <a:noFill/>
          </a:ln>
        </p:spPr>
        <p:txBody>
          <a:bodyPr spcFirstLastPara="1" wrap="square" lIns="15625" tIns="15625" rIns="15625" bIns="15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39"/>
              <a:buFont typeface="Gill Sans"/>
              <a:buNone/>
            </a:pPr>
            <a:endParaRPr sz="1539" b="0" i="0" u="none" strike="noStrike" cap="none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94" name="Google Shape;94;p16"/>
          <p:cNvSpPr/>
          <p:nvPr/>
        </p:nvSpPr>
        <p:spPr>
          <a:xfrm>
            <a:off x="1065987" y="3483556"/>
            <a:ext cx="703200" cy="703200"/>
          </a:xfrm>
          <a:prstGeom prst="ellipse">
            <a:avLst/>
          </a:prstGeom>
          <a:solidFill>
            <a:srgbClr val="BF9000"/>
          </a:solidFill>
          <a:ln>
            <a:noFill/>
          </a:ln>
        </p:spPr>
        <p:txBody>
          <a:bodyPr spcFirstLastPara="1" wrap="square" lIns="15625" tIns="15625" rIns="15625" bIns="15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39"/>
              <a:buFont typeface="Gill Sans"/>
              <a:buNone/>
            </a:pPr>
            <a:endParaRPr sz="1539" b="0" i="0" u="none" strike="noStrike" cap="none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95" name="Google Shape;95;p16"/>
          <p:cNvSpPr/>
          <p:nvPr/>
        </p:nvSpPr>
        <p:spPr>
          <a:xfrm>
            <a:off x="1256232" y="3553838"/>
            <a:ext cx="6664200" cy="1022700"/>
          </a:xfrm>
          <a:prstGeom prst="roundRect">
            <a:avLst>
              <a:gd name="adj" fmla="val 12921"/>
            </a:avLst>
          </a:prstGeom>
          <a:solidFill>
            <a:srgbClr val="2F565D">
              <a:alpha val="36470"/>
            </a:srgbClr>
          </a:solidFill>
          <a:ln>
            <a:noFill/>
          </a:ln>
        </p:spPr>
        <p:txBody>
          <a:bodyPr spcFirstLastPara="1" wrap="square" lIns="15625" tIns="15625" rIns="15625" bIns="15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39"/>
              <a:buFont typeface="Gill Sans"/>
              <a:buNone/>
            </a:pPr>
            <a:endParaRPr sz="1539" b="0" i="0" u="none" strike="noStrike" cap="none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96" name="Google Shape;96;p16"/>
          <p:cNvSpPr/>
          <p:nvPr/>
        </p:nvSpPr>
        <p:spPr>
          <a:xfrm>
            <a:off x="1279539" y="3553785"/>
            <a:ext cx="6537600" cy="932700"/>
          </a:xfrm>
          <a:prstGeom prst="roundRect">
            <a:avLst>
              <a:gd name="adj" fmla="val 12921"/>
            </a:avLst>
          </a:prstGeom>
          <a:solidFill>
            <a:srgbClr val="2F565D">
              <a:alpha val="36470"/>
            </a:srgbClr>
          </a:solidFill>
          <a:ln>
            <a:noFill/>
          </a:ln>
        </p:spPr>
        <p:txBody>
          <a:bodyPr spcFirstLastPara="1" wrap="square" lIns="15625" tIns="15625" rIns="15625" bIns="15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39"/>
              <a:buFont typeface="Gill Sans"/>
              <a:buNone/>
            </a:pPr>
            <a:endParaRPr sz="1539" b="0" i="0" u="none" strike="noStrike" cap="none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97" name="Google Shape;97;p16"/>
          <p:cNvSpPr/>
          <p:nvPr/>
        </p:nvSpPr>
        <p:spPr>
          <a:xfrm>
            <a:off x="2052497" y="3553843"/>
            <a:ext cx="1733400" cy="301500"/>
          </a:xfrm>
          <a:prstGeom prst="roundRect">
            <a:avLst>
              <a:gd name="adj" fmla="val 50000"/>
            </a:avLst>
          </a:prstGeom>
          <a:solidFill>
            <a:srgbClr val="FFFFFF">
              <a:alpha val="36470"/>
            </a:srgbClr>
          </a:solidFill>
          <a:ln>
            <a:noFill/>
          </a:ln>
        </p:spPr>
        <p:txBody>
          <a:bodyPr spcFirstLastPara="1" wrap="square" lIns="15625" tIns="15625" rIns="15625" bIns="156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39"/>
              <a:buFont typeface="Gill Sans"/>
              <a:buNone/>
            </a:pPr>
            <a:r>
              <a:rPr lang="it" sz="203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ADIPOSITY</a:t>
            </a:r>
            <a:endParaRPr sz="203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8" name="Google Shape;98;p16" title="Progetto senza titolo (3).png"/>
          <p:cNvPicPr preferRelativeResize="0"/>
          <p:nvPr/>
        </p:nvPicPr>
        <p:blipFill rotWithShape="1">
          <a:blip r:embed="rId6">
            <a:alphaModFix/>
          </a:blip>
          <a:srcRect l="29939" t="29402" r="50827" b="42486"/>
          <a:stretch/>
        </p:blipFill>
        <p:spPr>
          <a:xfrm>
            <a:off x="1065985" y="3546081"/>
            <a:ext cx="703200" cy="578148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6"/>
          <p:cNvSpPr txBox="1"/>
          <p:nvPr/>
        </p:nvSpPr>
        <p:spPr>
          <a:xfrm>
            <a:off x="3866601" y="3617642"/>
            <a:ext cx="1974300" cy="17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625" tIns="15625" rIns="15625" bIns="15625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23"/>
              <a:buFont typeface="Gill Sans"/>
              <a:buNone/>
            </a:pPr>
            <a:r>
              <a:rPr lang="it" sz="923" u="sng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ALTERED VAT/SAT RATIO</a:t>
            </a:r>
            <a:endParaRPr sz="431" i="0" u="sng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6"/>
          <p:cNvSpPr txBox="1"/>
          <p:nvPr/>
        </p:nvSpPr>
        <p:spPr>
          <a:xfrm>
            <a:off x="1690520" y="3855210"/>
            <a:ext cx="3262800" cy="8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625" tIns="15625" rIns="15625" bIns="15625" anchor="ctr" anchorCtr="0">
            <a:spAutoFit/>
          </a:bodyPr>
          <a:lstStyle/>
          <a:p>
            <a:pPr marL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72"/>
              <a:buFont typeface="Arial"/>
              <a:buNone/>
            </a:pPr>
            <a:r>
              <a:rPr lang="it" sz="85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↑ Visceral adipose tissue (VAT) → </a:t>
            </a:r>
            <a:r>
              <a:rPr lang="it" sz="853">
                <a:solidFill>
                  <a:srgbClr val="F1C232"/>
                </a:solidFill>
                <a:latin typeface="Calibri"/>
                <a:ea typeface="Calibri"/>
                <a:cs typeface="Calibri"/>
                <a:sym typeface="Calibri"/>
              </a:rPr>
              <a:t>↑ pro-inflammatory cytokines</a:t>
            </a:r>
            <a:endParaRPr sz="853">
              <a:solidFill>
                <a:srgbClr val="F1C23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72"/>
              <a:buFont typeface="Arial"/>
              <a:buNone/>
            </a:pPr>
            <a:r>
              <a:rPr lang="it" sz="85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↑ VAT → insulin resistance → </a:t>
            </a:r>
            <a:r>
              <a:rPr lang="it" sz="853">
                <a:solidFill>
                  <a:srgbClr val="F1C232"/>
                </a:solidFill>
                <a:latin typeface="Calibri"/>
                <a:ea typeface="Calibri"/>
                <a:cs typeface="Calibri"/>
                <a:sym typeface="Calibri"/>
              </a:rPr>
              <a:t>↑ lipolysis and muscle catabolism</a:t>
            </a:r>
            <a:endParaRPr sz="853">
              <a:solidFill>
                <a:srgbClr val="F1C23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72"/>
              <a:buFont typeface="Arial"/>
              <a:buNone/>
            </a:pPr>
            <a:r>
              <a:rPr lang="it" sz="853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↓ Subcutaneous adipose tissue (SAT) → reduced metabolic reserve</a:t>
            </a:r>
            <a:endParaRPr sz="853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730C00"/>
              </a:buClr>
              <a:buSzPts val="923"/>
              <a:buFont typeface="Gill Sans"/>
              <a:buNone/>
            </a:pPr>
            <a:endParaRPr sz="853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6"/>
          <p:cNvSpPr txBox="1"/>
          <p:nvPr/>
        </p:nvSpPr>
        <p:spPr>
          <a:xfrm>
            <a:off x="4708080" y="3855210"/>
            <a:ext cx="3262800" cy="63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625" tIns="15625" rIns="15625" bIns="15625" anchor="ctr" anchorCtr="0">
            <a:spAutoFit/>
          </a:bodyPr>
          <a:lstStyle/>
          <a:p>
            <a:pPr marL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72"/>
              <a:buFont typeface="Arial"/>
              <a:buNone/>
            </a:pPr>
            <a:r>
              <a:rPr lang="it" sz="853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Altered VAT/SAT ratio → chronic inflammation → sarcopenia</a:t>
            </a:r>
            <a:endParaRPr sz="853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marL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72"/>
              <a:buFont typeface="Arial"/>
              <a:buNone/>
            </a:pPr>
            <a:r>
              <a:rPr lang="it" sz="853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VAT dysfunction → ↑ free fatty acids → </a:t>
            </a:r>
            <a:r>
              <a:rPr lang="it" sz="853">
                <a:solidFill>
                  <a:srgbClr val="F1C232"/>
                </a:solidFill>
                <a:latin typeface="Gill Sans"/>
                <a:ea typeface="Gill Sans"/>
                <a:cs typeface="Gill Sans"/>
                <a:sym typeface="Gill Sans"/>
              </a:rPr>
              <a:t>hepatic and muscular toxicity</a:t>
            </a:r>
            <a:endParaRPr sz="853">
              <a:solidFill>
                <a:srgbClr val="F1C232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marL="0" marR="0" lvl="0" indent="0" algn="l" rtl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730C00"/>
              </a:buClr>
              <a:buSzPts val="923"/>
              <a:buFont typeface="Gill Sans"/>
              <a:buNone/>
            </a:pPr>
            <a:r>
              <a:rPr lang="it" sz="853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VAT expansion → worsened</a:t>
            </a:r>
            <a:r>
              <a:rPr lang="it" sz="853">
                <a:solidFill>
                  <a:srgbClr val="F1C232"/>
                </a:solidFill>
                <a:latin typeface="Gill Sans"/>
                <a:ea typeface="Gill Sans"/>
                <a:cs typeface="Gill Sans"/>
                <a:sym typeface="Gill Sans"/>
              </a:rPr>
              <a:t> portal hypertension</a:t>
            </a:r>
            <a:r>
              <a:rPr lang="it" sz="853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 and disease severity</a:t>
            </a:r>
            <a:endParaRPr sz="853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02" name="Google Shape;102;p16"/>
          <p:cNvSpPr txBox="1"/>
          <p:nvPr/>
        </p:nvSpPr>
        <p:spPr>
          <a:xfrm>
            <a:off x="79605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Simone Di Cola, AISF Congress 2026</a:t>
            </a:r>
            <a:endParaRPr sz="13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17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623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7"/>
          <p:cNvSpPr txBox="1"/>
          <p:nvPr/>
        </p:nvSpPr>
        <p:spPr>
          <a:xfrm>
            <a:off x="79605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Simone Di Cola, AISF Congress 2026</a:t>
            </a:r>
            <a:endParaRPr sz="13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Google Shape;109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0950" y="225900"/>
            <a:ext cx="7422076" cy="4409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18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623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8"/>
          <p:cNvSpPr txBox="1"/>
          <p:nvPr/>
        </p:nvSpPr>
        <p:spPr>
          <a:xfrm>
            <a:off x="79605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Simone Di Cola, AISF Congress 2026</a:t>
            </a:r>
            <a:endParaRPr sz="13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6" name="Google Shape;11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14101" y="1241456"/>
            <a:ext cx="3831625" cy="340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8"/>
          <p:cNvSpPr/>
          <p:nvPr/>
        </p:nvSpPr>
        <p:spPr>
          <a:xfrm rot="1577491" flipH="1">
            <a:off x="5828973" y="113854"/>
            <a:ext cx="2163957" cy="1131016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18" name="Google Shape;118;p18"/>
          <p:cNvSpPr/>
          <p:nvPr/>
        </p:nvSpPr>
        <p:spPr>
          <a:xfrm rot="1010993" flipH="1">
            <a:off x="5790933" y="113828"/>
            <a:ext cx="2164111" cy="1130977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19" name="Google Shape;119;p18"/>
          <p:cNvSpPr/>
          <p:nvPr/>
        </p:nvSpPr>
        <p:spPr>
          <a:xfrm flipH="1">
            <a:off x="65450" y="124650"/>
            <a:ext cx="68121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20" name="Google Shape;120;p18"/>
          <p:cNvSpPr/>
          <p:nvPr/>
        </p:nvSpPr>
        <p:spPr>
          <a:xfrm rot="808539" flipH="1">
            <a:off x="5680874" y="158562"/>
            <a:ext cx="2164079" cy="1085278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21" name="Google Shape;121;p18"/>
          <p:cNvSpPr/>
          <p:nvPr/>
        </p:nvSpPr>
        <p:spPr>
          <a:xfrm flipH="1">
            <a:off x="0" y="163150"/>
            <a:ext cx="6877500" cy="574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>
              <a:highlight>
                <a:schemeClr val="lt1"/>
              </a:highlight>
            </a:endParaRPr>
          </a:p>
        </p:txBody>
      </p:sp>
      <p:sp>
        <p:nvSpPr>
          <p:cNvPr id="122" name="Google Shape;122;p18"/>
          <p:cNvSpPr txBox="1"/>
          <p:nvPr/>
        </p:nvSpPr>
        <p:spPr>
          <a:xfrm flipH="1">
            <a:off x="1019257" y="252594"/>
            <a:ext cx="6048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Not only QUANTITY, take care of QUALITY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3" name="Google Shape;123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2588" y="1149278"/>
            <a:ext cx="4813727" cy="360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8" descr="Immagine"/>
          <p:cNvPicPr preferRelativeResize="0"/>
          <p:nvPr/>
        </p:nvPicPr>
        <p:blipFill rotWithShape="1">
          <a:blip r:embed="rId6">
            <a:alphaModFix/>
          </a:blip>
          <a:srcRect l="5333" t="6146" r="11216" b="3731"/>
          <a:stretch/>
        </p:blipFill>
        <p:spPr>
          <a:xfrm rot="1199987">
            <a:off x="11217" y="1028716"/>
            <a:ext cx="948162" cy="647601"/>
          </a:xfrm>
          <a:custGeom>
            <a:avLst/>
            <a:gdLst/>
            <a:ahLst/>
            <a:cxnLst/>
            <a:rect l="l" t="t" r="r" b="b"/>
            <a:pathLst>
              <a:path w="21533" h="21390" extrusionOk="0">
                <a:moveTo>
                  <a:pt x="1496" y="0"/>
                </a:moveTo>
                <a:lnTo>
                  <a:pt x="1163" y="508"/>
                </a:lnTo>
                <a:lnTo>
                  <a:pt x="830" y="1013"/>
                </a:lnTo>
                <a:lnTo>
                  <a:pt x="1398" y="1695"/>
                </a:lnTo>
                <a:cubicBezTo>
                  <a:pt x="1912" y="2307"/>
                  <a:pt x="1959" y="2428"/>
                  <a:pt x="1887" y="2929"/>
                </a:cubicBezTo>
                <a:cubicBezTo>
                  <a:pt x="1747" y="3894"/>
                  <a:pt x="1623" y="3880"/>
                  <a:pt x="921" y="2824"/>
                </a:cubicBezTo>
                <a:cubicBezTo>
                  <a:pt x="469" y="2144"/>
                  <a:pt x="202" y="1870"/>
                  <a:pt x="92" y="1969"/>
                </a:cubicBezTo>
                <a:cubicBezTo>
                  <a:pt x="27" y="2028"/>
                  <a:pt x="-5" y="2080"/>
                  <a:pt x="0" y="2151"/>
                </a:cubicBezTo>
                <a:cubicBezTo>
                  <a:pt x="6" y="2221"/>
                  <a:pt x="48" y="2310"/>
                  <a:pt x="128" y="2441"/>
                </a:cubicBezTo>
                <a:cubicBezTo>
                  <a:pt x="237" y="2620"/>
                  <a:pt x="729" y="3819"/>
                  <a:pt x="1224" y="5104"/>
                </a:cubicBezTo>
                <a:cubicBezTo>
                  <a:pt x="3345" y="10617"/>
                  <a:pt x="5432" y="14390"/>
                  <a:pt x="7757" y="16910"/>
                </a:cubicBezTo>
                <a:cubicBezTo>
                  <a:pt x="9325" y="18610"/>
                  <a:pt x="11050" y="19879"/>
                  <a:pt x="12947" y="20727"/>
                </a:cubicBezTo>
                <a:cubicBezTo>
                  <a:pt x="14779" y="21547"/>
                  <a:pt x="15895" y="21600"/>
                  <a:pt x="16973" y="20921"/>
                </a:cubicBezTo>
                <a:cubicBezTo>
                  <a:pt x="18775" y="19785"/>
                  <a:pt x="19124" y="19419"/>
                  <a:pt x="20071" y="17657"/>
                </a:cubicBezTo>
                <a:cubicBezTo>
                  <a:pt x="20559" y="16750"/>
                  <a:pt x="21217" y="14398"/>
                  <a:pt x="21217" y="13561"/>
                </a:cubicBezTo>
                <a:cubicBezTo>
                  <a:pt x="21217" y="13222"/>
                  <a:pt x="21302" y="12476"/>
                  <a:pt x="21406" y="11903"/>
                </a:cubicBezTo>
                <a:cubicBezTo>
                  <a:pt x="21595" y="10858"/>
                  <a:pt x="21579" y="10249"/>
                  <a:pt x="21317" y="8534"/>
                </a:cubicBezTo>
                <a:cubicBezTo>
                  <a:pt x="21136" y="7347"/>
                  <a:pt x="20834" y="6619"/>
                  <a:pt x="19850" y="5011"/>
                </a:cubicBezTo>
                <a:cubicBezTo>
                  <a:pt x="19243" y="4021"/>
                  <a:pt x="18814" y="3511"/>
                  <a:pt x="18238" y="3091"/>
                </a:cubicBezTo>
                <a:cubicBezTo>
                  <a:pt x="16758" y="2011"/>
                  <a:pt x="16200" y="1924"/>
                  <a:pt x="12823" y="2255"/>
                </a:cubicBezTo>
                <a:cubicBezTo>
                  <a:pt x="9540" y="2578"/>
                  <a:pt x="6082" y="2490"/>
                  <a:pt x="5044" y="2058"/>
                </a:cubicBezTo>
                <a:cubicBezTo>
                  <a:pt x="3750" y="1519"/>
                  <a:pt x="3127" y="1185"/>
                  <a:pt x="2314" y="593"/>
                </a:cubicBezTo>
                <a:lnTo>
                  <a:pt x="1496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25" name="Google Shape;125;p18"/>
          <p:cNvSpPr txBox="1"/>
          <p:nvPr/>
        </p:nvSpPr>
        <p:spPr>
          <a:xfrm>
            <a:off x="3505450" y="1067050"/>
            <a:ext cx="1620900" cy="29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Di Cola S, JHEP 2024</a:t>
            </a:r>
            <a:endParaRPr sz="10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18"/>
          <p:cNvSpPr txBox="1"/>
          <p:nvPr/>
        </p:nvSpPr>
        <p:spPr>
          <a:xfrm>
            <a:off x="7424825" y="4644825"/>
            <a:ext cx="1620900" cy="29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Ebadi M, JHEP Rep 2024</a:t>
            </a:r>
            <a:endParaRPr sz="10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19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623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61188" y="1325924"/>
            <a:ext cx="7221624" cy="346732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9"/>
          <p:cNvSpPr txBox="1"/>
          <p:nvPr/>
        </p:nvSpPr>
        <p:spPr>
          <a:xfrm>
            <a:off x="79605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Simone Di Cola, AISF Congress 2026</a:t>
            </a:r>
            <a:endParaRPr sz="13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19"/>
          <p:cNvSpPr/>
          <p:nvPr/>
        </p:nvSpPr>
        <p:spPr>
          <a:xfrm rot="1577491" flipH="1">
            <a:off x="5828973" y="113854"/>
            <a:ext cx="2163957" cy="1131016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35" name="Google Shape;135;p19"/>
          <p:cNvSpPr/>
          <p:nvPr/>
        </p:nvSpPr>
        <p:spPr>
          <a:xfrm rot="1010993" flipH="1">
            <a:off x="5790933" y="113828"/>
            <a:ext cx="2164111" cy="1130977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36" name="Google Shape;136;p19"/>
          <p:cNvSpPr/>
          <p:nvPr/>
        </p:nvSpPr>
        <p:spPr>
          <a:xfrm flipH="1">
            <a:off x="65450" y="124650"/>
            <a:ext cx="68121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37" name="Google Shape;137;p19"/>
          <p:cNvSpPr/>
          <p:nvPr/>
        </p:nvSpPr>
        <p:spPr>
          <a:xfrm rot="808539" flipH="1">
            <a:off x="5680874" y="158562"/>
            <a:ext cx="2164079" cy="1085278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38" name="Google Shape;138;p19"/>
          <p:cNvSpPr/>
          <p:nvPr/>
        </p:nvSpPr>
        <p:spPr>
          <a:xfrm flipH="1">
            <a:off x="0" y="163150"/>
            <a:ext cx="6877500" cy="574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>
              <a:highlight>
                <a:schemeClr val="lt1"/>
              </a:highlight>
            </a:endParaRPr>
          </a:p>
        </p:txBody>
      </p:sp>
      <p:sp>
        <p:nvSpPr>
          <p:cNvPr id="139" name="Google Shape;139;p19"/>
          <p:cNvSpPr txBox="1"/>
          <p:nvPr/>
        </p:nvSpPr>
        <p:spPr>
          <a:xfrm flipH="1">
            <a:off x="1019257" y="252594"/>
            <a:ext cx="6048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Nutrition and TIPS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19"/>
          <p:cNvSpPr txBox="1"/>
          <p:nvPr/>
        </p:nvSpPr>
        <p:spPr>
          <a:xfrm>
            <a:off x="5258950" y="4852200"/>
            <a:ext cx="31677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1444"/>
              <a:buFont typeface="Gill Sans"/>
              <a:buNone/>
            </a:pPr>
            <a:r>
              <a:rPr lang="it" sz="1000" i="1">
                <a:solidFill>
                  <a:srgbClr val="535353"/>
                </a:solidFill>
                <a:latin typeface="Calibri"/>
                <a:ea typeface="Calibri"/>
                <a:cs typeface="Calibri"/>
                <a:sym typeface="Calibri"/>
              </a:rPr>
              <a:t>de Brito Nunes, JHEP Reports 2025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9"/>
          <p:cNvSpPr/>
          <p:nvPr/>
        </p:nvSpPr>
        <p:spPr>
          <a:xfrm>
            <a:off x="2790900" y="2343325"/>
            <a:ext cx="1679700" cy="1908600"/>
          </a:xfrm>
          <a:prstGeom prst="frame">
            <a:avLst>
              <a:gd name="adj1" fmla="val 2161"/>
            </a:avLst>
          </a:prstGeom>
          <a:solidFill>
            <a:srgbClr val="FCD966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20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623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0"/>
          <p:cNvSpPr txBox="1"/>
          <p:nvPr/>
        </p:nvSpPr>
        <p:spPr>
          <a:xfrm>
            <a:off x="79605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Simone Di Cola, AISF Congress 2026</a:t>
            </a:r>
            <a:endParaRPr sz="13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20"/>
          <p:cNvSpPr/>
          <p:nvPr/>
        </p:nvSpPr>
        <p:spPr>
          <a:xfrm rot="1577491" flipH="1">
            <a:off x="5828973" y="113854"/>
            <a:ext cx="2163957" cy="1131016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49" name="Google Shape;149;p20"/>
          <p:cNvSpPr/>
          <p:nvPr/>
        </p:nvSpPr>
        <p:spPr>
          <a:xfrm rot="1010993" flipH="1">
            <a:off x="5790933" y="113828"/>
            <a:ext cx="2164111" cy="1130977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50" name="Google Shape;150;p20"/>
          <p:cNvSpPr/>
          <p:nvPr/>
        </p:nvSpPr>
        <p:spPr>
          <a:xfrm flipH="1">
            <a:off x="65450" y="124650"/>
            <a:ext cx="68121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pic>
        <p:nvPicPr>
          <p:cNvPr id="151" name="Google Shape;151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83837" y="2770576"/>
            <a:ext cx="4976326" cy="1922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0" title="Progetto senza titolo (6).png"/>
          <p:cNvPicPr preferRelativeResize="0"/>
          <p:nvPr/>
        </p:nvPicPr>
        <p:blipFill rotWithShape="1">
          <a:blip r:embed="rId5">
            <a:alphaModFix/>
          </a:blip>
          <a:srcRect l="26879" t="31188" r="27526" b="30619"/>
          <a:stretch/>
        </p:blipFill>
        <p:spPr>
          <a:xfrm>
            <a:off x="2701824" y="774400"/>
            <a:ext cx="3740362" cy="1762371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0"/>
          <p:cNvSpPr/>
          <p:nvPr/>
        </p:nvSpPr>
        <p:spPr>
          <a:xfrm rot="808539" flipH="1">
            <a:off x="5680874" y="158562"/>
            <a:ext cx="2164079" cy="1085278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54" name="Google Shape;154;p20"/>
          <p:cNvSpPr/>
          <p:nvPr/>
        </p:nvSpPr>
        <p:spPr>
          <a:xfrm flipH="1">
            <a:off x="0" y="163150"/>
            <a:ext cx="6877500" cy="574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>
              <a:highlight>
                <a:schemeClr val="lt1"/>
              </a:highlight>
            </a:endParaRPr>
          </a:p>
        </p:txBody>
      </p:sp>
      <p:sp>
        <p:nvSpPr>
          <p:cNvPr id="155" name="Google Shape;155;p20"/>
          <p:cNvSpPr txBox="1"/>
          <p:nvPr/>
        </p:nvSpPr>
        <p:spPr>
          <a:xfrm flipH="1">
            <a:off x="1019257" y="252594"/>
            <a:ext cx="6048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Nutrition and TIPS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20"/>
          <p:cNvSpPr txBox="1"/>
          <p:nvPr/>
        </p:nvSpPr>
        <p:spPr>
          <a:xfrm>
            <a:off x="5258950" y="4852200"/>
            <a:ext cx="31677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 i="1">
                <a:solidFill>
                  <a:srgbClr val="535353"/>
                </a:solidFill>
                <a:latin typeface="Calibri"/>
                <a:ea typeface="Calibri"/>
                <a:cs typeface="Calibri"/>
                <a:sym typeface="Calibri"/>
              </a:rPr>
              <a:t>Gioia S et al, Liv Int 2019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21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623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1"/>
          <p:cNvSpPr txBox="1"/>
          <p:nvPr/>
        </p:nvSpPr>
        <p:spPr>
          <a:xfrm>
            <a:off x="79605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Simone Di Cola, AISF Congress 2026</a:t>
            </a:r>
            <a:endParaRPr sz="13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21"/>
          <p:cNvSpPr/>
          <p:nvPr/>
        </p:nvSpPr>
        <p:spPr>
          <a:xfrm rot="1577491" flipH="1">
            <a:off x="5828973" y="113854"/>
            <a:ext cx="2163957" cy="1131016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64" name="Google Shape;164;p21"/>
          <p:cNvSpPr/>
          <p:nvPr/>
        </p:nvSpPr>
        <p:spPr>
          <a:xfrm rot="1010993" flipH="1">
            <a:off x="5790933" y="113828"/>
            <a:ext cx="2164111" cy="1130977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65" name="Google Shape;165;p21"/>
          <p:cNvSpPr/>
          <p:nvPr/>
        </p:nvSpPr>
        <p:spPr>
          <a:xfrm flipH="1">
            <a:off x="65450" y="124650"/>
            <a:ext cx="68121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66" name="Google Shape;166;p21"/>
          <p:cNvSpPr/>
          <p:nvPr/>
        </p:nvSpPr>
        <p:spPr>
          <a:xfrm rot="808539" flipH="1">
            <a:off x="5680874" y="158562"/>
            <a:ext cx="2164079" cy="1085278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67" name="Google Shape;167;p21"/>
          <p:cNvSpPr/>
          <p:nvPr/>
        </p:nvSpPr>
        <p:spPr>
          <a:xfrm flipH="1">
            <a:off x="0" y="163150"/>
            <a:ext cx="6877500" cy="574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>
              <a:highlight>
                <a:schemeClr val="lt1"/>
              </a:highlight>
            </a:endParaRPr>
          </a:p>
        </p:txBody>
      </p:sp>
      <p:sp>
        <p:nvSpPr>
          <p:cNvPr id="168" name="Google Shape;168;p21"/>
          <p:cNvSpPr txBox="1"/>
          <p:nvPr/>
        </p:nvSpPr>
        <p:spPr>
          <a:xfrm flipH="1">
            <a:off x="1019257" y="252594"/>
            <a:ext cx="6048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Nutrition and TIPS</a:t>
            </a:r>
            <a:endParaRPr sz="2000" b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21"/>
          <p:cNvSpPr txBox="1"/>
          <p:nvPr/>
        </p:nvSpPr>
        <p:spPr>
          <a:xfrm>
            <a:off x="5258950" y="4852200"/>
            <a:ext cx="31677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000" i="1">
                <a:solidFill>
                  <a:srgbClr val="535353"/>
                </a:solidFill>
                <a:latin typeface="Calibri"/>
                <a:ea typeface="Calibri"/>
                <a:cs typeface="Calibri"/>
                <a:sym typeface="Calibri"/>
              </a:rPr>
              <a:t>Gazda J, Nutrients 2023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0" name="Google Shape;17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3" y="532050"/>
            <a:ext cx="4370175" cy="4611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28777" y="1566851"/>
            <a:ext cx="4428026" cy="3078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22" title="Progetto senza titolo (1).png"/>
          <p:cNvPicPr preferRelativeResize="0"/>
          <p:nvPr/>
        </p:nvPicPr>
        <p:blipFill rotWithShape="1">
          <a:blip r:embed="rId3">
            <a:alphaModFix/>
          </a:blip>
          <a:srcRect l="40166" t="41044" r="37993" b="43243"/>
          <a:stretch/>
        </p:blipFill>
        <p:spPr>
          <a:xfrm>
            <a:off x="-26231" y="4720343"/>
            <a:ext cx="1023019" cy="413999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2"/>
          <p:cNvSpPr txBox="1"/>
          <p:nvPr/>
        </p:nvSpPr>
        <p:spPr>
          <a:xfrm>
            <a:off x="796050" y="4751750"/>
            <a:ext cx="3466800" cy="7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300">
                <a:solidFill>
                  <a:srgbClr val="222222"/>
                </a:solidFill>
                <a:latin typeface="Calibri"/>
                <a:ea typeface="Calibri"/>
                <a:cs typeface="Calibri"/>
                <a:sym typeface="Calibri"/>
              </a:rPr>
              <a:t>Simone Di Cola, AISF Congress 2026</a:t>
            </a:r>
            <a:endParaRPr sz="1300" b="1">
              <a:solidFill>
                <a:srgbClr val="22222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22"/>
          <p:cNvSpPr/>
          <p:nvPr/>
        </p:nvSpPr>
        <p:spPr>
          <a:xfrm rot="1577491" flipH="1">
            <a:off x="5828973" y="113854"/>
            <a:ext cx="2163957" cy="1131016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79" name="Google Shape;179;p22"/>
          <p:cNvSpPr/>
          <p:nvPr/>
        </p:nvSpPr>
        <p:spPr>
          <a:xfrm rot="1010993" flipH="1">
            <a:off x="5790933" y="113828"/>
            <a:ext cx="2164111" cy="1130977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80" name="Google Shape;180;p22"/>
          <p:cNvSpPr/>
          <p:nvPr/>
        </p:nvSpPr>
        <p:spPr>
          <a:xfrm flipH="1">
            <a:off x="65450" y="124650"/>
            <a:ext cx="68121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81" name="Google Shape;181;p22"/>
          <p:cNvSpPr/>
          <p:nvPr/>
        </p:nvSpPr>
        <p:spPr>
          <a:xfrm rot="808539" flipH="1">
            <a:off x="5680874" y="158562"/>
            <a:ext cx="2164079" cy="1085278"/>
          </a:xfrm>
          <a:prstGeom prst="pentagon">
            <a:avLst>
              <a:gd name="hf" fmla="val 105146"/>
              <a:gd name="vf" fmla="val 11055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/>
          </a:p>
        </p:txBody>
      </p:sp>
      <p:sp>
        <p:nvSpPr>
          <p:cNvPr id="182" name="Google Shape;182;p22"/>
          <p:cNvSpPr/>
          <p:nvPr/>
        </p:nvSpPr>
        <p:spPr>
          <a:xfrm flipH="1">
            <a:off x="0" y="163150"/>
            <a:ext cx="6877500" cy="574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27600" tIns="27600" rIns="27600" bIns="27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23">
              <a:highlight>
                <a:schemeClr val="lt1"/>
              </a:highlight>
            </a:endParaRPr>
          </a:p>
        </p:txBody>
      </p:sp>
      <p:sp>
        <p:nvSpPr>
          <p:cNvPr id="183" name="Google Shape;183;p22"/>
          <p:cNvSpPr txBox="1"/>
          <p:nvPr/>
        </p:nvSpPr>
        <p:spPr>
          <a:xfrm flipH="1">
            <a:off x="1019257" y="252594"/>
            <a:ext cx="60483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7600" tIns="27600" rIns="27600" bIns="27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000" b="1" i="1">
                <a:solidFill>
                  <a:srgbClr val="434343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EASL Guidelines 2025</a:t>
            </a:r>
            <a:endParaRPr sz="2000" b="1" i="1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4" name="Google Shape;184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76488" y="1534187"/>
            <a:ext cx="4391025" cy="2543175"/>
          </a:xfrm>
          <a:prstGeom prst="rect">
            <a:avLst/>
          </a:prstGeom>
          <a:noFill/>
          <a:ln>
            <a:noFill/>
          </a:ln>
          <a:effectLst>
            <a:reflection endPos="30000" dist="38100" dir="5400000" fadeDir="5400012" sy="-100000" algn="bl" rotWithShape="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A1C4F5F-8E6D-4C13-A03C-6FCE55E77ACD}"/>
</file>

<file path=customXml/itemProps2.xml><?xml version="1.0" encoding="utf-8"?>
<ds:datastoreItem xmlns:ds="http://schemas.openxmlformats.org/officeDocument/2006/customXml" ds:itemID="{B712BFD2-3156-4704-9AAF-E4BFBA5A7F91}"/>
</file>

<file path=customXml/itemProps3.xml><?xml version="1.0" encoding="utf-8"?>
<ds:datastoreItem xmlns:ds="http://schemas.openxmlformats.org/officeDocument/2006/customXml" ds:itemID="{4EF2008D-1E29-411B-AA29-95F52DCD5ACB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887</Words>
  <Application>Microsoft Office PowerPoint</Application>
  <PresentationFormat>Presentazione su schermo (16:9)</PresentationFormat>
  <Paragraphs>191</Paragraphs>
  <Slides>22</Slides>
  <Notes>22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28" baseType="lpstr">
      <vt:lpstr>Times</vt:lpstr>
      <vt:lpstr>Times New Roman</vt:lpstr>
      <vt:lpstr>Gill Sans</vt:lpstr>
      <vt:lpstr>Arial</vt:lpstr>
      <vt:lpstr>Calibri</vt:lpstr>
      <vt:lpstr>Simple Light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visio</cp:lastModifiedBy>
  <cp:revision>3</cp:revision>
  <dcterms:modified xsi:type="dcterms:W3CDTF">2026-04-17T06:50:59Z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</Properties>
</file>